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80" r:id="rId3"/>
    <p:sldId id="279" r:id="rId4"/>
    <p:sldId id="282" r:id="rId5"/>
    <p:sldId id="284" r:id="rId6"/>
    <p:sldId id="283" r:id="rId7"/>
    <p:sldId id="285" r:id="rId8"/>
    <p:sldId id="286" r:id="rId9"/>
    <p:sldId id="257" r:id="rId10"/>
    <p:sldId id="258" r:id="rId11"/>
    <p:sldId id="261" r:id="rId12"/>
    <p:sldId id="263" r:id="rId13"/>
    <p:sldId id="269" r:id="rId14"/>
    <p:sldId id="267" r:id="rId15"/>
    <p:sldId id="276" r:id="rId16"/>
    <p:sldId id="270" r:id="rId17"/>
    <p:sldId id="274" r:id="rId18"/>
    <p:sldId id="266" r:id="rId19"/>
    <p:sldId id="262" r:id="rId20"/>
    <p:sldId id="298"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AB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18" d="100"/>
          <a:sy n="118" d="100"/>
        </p:scale>
        <p:origin x="-2368" y="-2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0F3585-5609-494B-998C-EF2D1CF37983}" type="datetimeFigureOut">
              <a:rPr lang="en-US" smtClean="0"/>
              <a:t>11/01/17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44178A-B677-1D41-AC15-CA6E898C63AB}" type="slidenum">
              <a:rPr lang="en-US" smtClean="0"/>
              <a:t>‹#›</a:t>
            </a:fld>
            <a:endParaRPr lang="en-US"/>
          </a:p>
        </p:txBody>
      </p:sp>
    </p:spTree>
    <p:extLst>
      <p:ext uri="{BB962C8B-B14F-4D97-AF65-F5344CB8AC3E}">
        <p14:creationId xmlns:p14="http://schemas.microsoft.com/office/powerpoint/2010/main" val="774732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best practice we should terminate the subscription by using the dispose method. This will perform any required cleanup steps. Otherwise, it might be possible to prevent garbage collection from cleaning up unused resources.</a:t>
            </a:r>
          </a:p>
          <a:p>
            <a:endParaRPr lang="en-US" dirty="0" smtClean="0"/>
          </a:p>
          <a:p>
            <a:r>
              <a:rPr lang="en-US" dirty="0" smtClean="0"/>
              <a:t>Without subscribe the observable contained in the variable observable is just a cold observable. Nevertheless, it is also possible to convert it to a hot sequence (i.e., we perform a pseudo subscription) using the publish method.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B44178A-B677-1D41-AC15-CA6E898C63AB}" type="slidenum">
              <a:rPr lang="en-US" smtClean="0"/>
              <a:t>6</a:t>
            </a:fld>
            <a:endParaRPr lang="en-US"/>
          </a:p>
        </p:txBody>
      </p:sp>
    </p:spTree>
    <p:extLst>
      <p:ext uri="{BB962C8B-B14F-4D97-AF65-F5344CB8AC3E}">
        <p14:creationId xmlns:p14="http://schemas.microsoft.com/office/powerpoint/2010/main" val="1940799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Section Break / Final">
    <p:spTree>
      <p:nvGrpSpPr>
        <p:cNvPr id="1" name=""/>
        <p:cNvGrpSpPr/>
        <p:nvPr/>
      </p:nvGrpSpPr>
      <p:grpSpPr>
        <a:xfrm>
          <a:off x="0" y="0"/>
          <a:ext cx="0" cy="0"/>
          <a:chOff x="0" y="0"/>
          <a:chExt cx="0" cy="0"/>
        </a:xfrm>
      </p:grpSpPr>
      <p:sp>
        <p:nvSpPr>
          <p:cNvPr id="32" name="Prostokąt 2"/>
          <p:cNvSpPr/>
          <p:nvPr/>
        </p:nvSpPr>
        <p:spPr>
          <a:xfrm>
            <a:off x="793"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b="1" dirty="0">
              <a:ln>
                <a:noFill/>
              </a:ln>
              <a:solidFill>
                <a:schemeClr val="bg1"/>
              </a:solidFill>
            </a:endParaRPr>
          </a:p>
        </p:txBody>
      </p:sp>
      <p:sp>
        <p:nvSpPr>
          <p:cNvPr id="46" name="Tytuł 1"/>
          <p:cNvSpPr>
            <a:spLocks noGrp="1"/>
          </p:cNvSpPr>
          <p:nvPr>
            <p:ph type="title" hasCustomPrompt="1"/>
          </p:nvPr>
        </p:nvSpPr>
        <p:spPr>
          <a:xfrm>
            <a:off x="3933825" y="1995501"/>
            <a:ext cx="4953436" cy="1151548"/>
          </a:xfrm>
        </p:spPr>
        <p:txBody>
          <a:bodyPr anchor="ctr"/>
          <a:lstStyle>
            <a:lvl1pPr algn="l">
              <a:lnSpc>
                <a:spcPct val="100000"/>
              </a:lnSpc>
              <a:spcBef>
                <a:spcPts val="450"/>
              </a:spcBef>
              <a:spcAft>
                <a:spcPts val="450"/>
              </a:spcAft>
              <a:defRPr sz="2800" b="0">
                <a:solidFill>
                  <a:schemeClr val="bg1"/>
                </a:solidFill>
              </a:defRPr>
            </a:lvl1pPr>
          </a:lstStyle>
          <a:p>
            <a:r>
              <a:rPr lang="pl-PL" dirty="0"/>
              <a:t>EDIT TITLE</a:t>
            </a:r>
            <a:endParaRPr lang="en-US" dirty="0"/>
          </a:p>
        </p:txBody>
      </p:sp>
      <p:grpSp>
        <p:nvGrpSpPr>
          <p:cNvPr id="64" name="Group 35"/>
          <p:cNvGrpSpPr>
            <a:grpSpLocks noChangeAspect="1"/>
          </p:cNvGrpSpPr>
          <p:nvPr/>
        </p:nvGrpSpPr>
        <p:grpSpPr bwMode="auto">
          <a:xfrm>
            <a:off x="609601" y="1132226"/>
            <a:ext cx="2507458" cy="4035181"/>
            <a:chOff x="2363" y="293"/>
            <a:chExt cx="1208" cy="1458"/>
          </a:xfrm>
        </p:grpSpPr>
        <p:sp>
          <p:nvSpPr>
            <p:cNvPr id="65"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6"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7"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8"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9"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0"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2"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4"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5"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6"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7"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9"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0"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2"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3"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4"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5"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bg1"/>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a:t>EDIT TEXT</a:t>
            </a:r>
          </a:p>
        </p:txBody>
      </p:sp>
      <p:grpSp>
        <p:nvGrpSpPr>
          <p:cNvPr id="87" name="Group 19"/>
          <p:cNvGrpSpPr>
            <a:grpSpLocks noChangeAspect="1"/>
          </p:cNvGrpSpPr>
          <p:nvPr/>
        </p:nvGrpSpPr>
        <p:grpSpPr bwMode="auto">
          <a:xfrm>
            <a:off x="8449097" y="5834059"/>
            <a:ext cx="438164" cy="564684"/>
            <a:chOff x="2074" y="843"/>
            <a:chExt cx="1615" cy="1561"/>
          </a:xfrm>
        </p:grpSpPr>
        <p:sp>
          <p:nvSpPr>
            <p:cNvPr id="8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5"/>
          <p:cNvGrpSpPr>
            <a:grpSpLocks noChangeAspect="1"/>
          </p:cNvGrpSpPr>
          <p:nvPr/>
        </p:nvGrpSpPr>
        <p:grpSpPr bwMode="auto">
          <a:xfrm>
            <a:off x="561743" y="5768522"/>
            <a:ext cx="959338" cy="678757"/>
            <a:chOff x="1640" y="963"/>
            <a:chExt cx="2480" cy="1316"/>
          </a:xfrm>
          <a:solidFill>
            <a:schemeClr val="bg1"/>
          </a:solidFill>
        </p:grpSpPr>
        <p:sp>
          <p:nvSpPr>
            <p:cNvPr id="58"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3532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dirty="0"/>
              <a:t>Edit Title</a:t>
            </a:r>
            <a:endParaRPr lang="en-US" dirty="0"/>
          </a:p>
        </p:txBody>
      </p:sp>
      <p:sp>
        <p:nvSpPr>
          <p:cNvPr id="5" name="Symbol zastępczy zawartości 4"/>
          <p:cNvSpPr>
            <a:spLocks noGrp="1"/>
          </p:cNvSpPr>
          <p:nvPr>
            <p:ph sz="quarter" idx="11" hasCustomPrompt="1"/>
          </p:nvPr>
        </p:nvSpPr>
        <p:spPr>
          <a:xfrm>
            <a:off x="286942" y="1196976"/>
            <a:ext cx="8593931"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dirty="0"/>
              <a:t>Click to edit content</a:t>
            </a:r>
          </a:p>
          <a:p>
            <a:pPr lvl="1"/>
            <a:r>
              <a:rPr lang="pl-PL" dirty="0"/>
              <a:t>Click to edit content</a:t>
            </a:r>
          </a:p>
          <a:p>
            <a:pPr lvl="2"/>
            <a:r>
              <a:rPr lang="pl-PL" dirty="0"/>
              <a:t>Click to edit content</a:t>
            </a:r>
          </a:p>
          <a:p>
            <a:pPr lvl="3"/>
            <a:r>
              <a:rPr lang="pl-PL" dirty="0"/>
              <a:t>Click to edit content</a:t>
            </a:r>
          </a:p>
          <a:p>
            <a:pPr lvl="4"/>
            <a:r>
              <a:rPr lang="pl-PL" dirty="0"/>
              <a:t>Click to edit content</a:t>
            </a:r>
            <a:endParaRPr lang="en-US" dirty="0"/>
          </a:p>
        </p:txBody>
      </p:sp>
    </p:spTree>
    <p:extLst>
      <p:ext uri="{BB962C8B-B14F-4D97-AF65-F5344CB8AC3E}">
        <p14:creationId xmlns:p14="http://schemas.microsoft.com/office/powerpoint/2010/main" val="2461469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 size 1 container SUB">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solidFill>
                  <a:srgbClr val="BD392F"/>
                </a:solidFill>
                <a:latin typeface="+mn-lt"/>
                <a:ea typeface="Avenir Next" charset="0"/>
                <a:cs typeface="Avenir Next" charset="0"/>
              </a:defRPr>
            </a:lvl1pPr>
          </a:lstStyle>
          <a:p>
            <a:r>
              <a:rPr lang="pl-PL" dirty="0"/>
              <a:t>Edit </a:t>
            </a:r>
            <a:r>
              <a:rPr lang="pl-PL" dirty="0" err="1"/>
              <a:t>Title</a:t>
            </a:r>
            <a:r>
              <a:rPr lang="pl-PL" dirty="0"/>
              <a:t>: SUBTITLE</a:t>
            </a:r>
            <a:endParaRPr lang="en-US" dirty="0"/>
          </a:p>
        </p:txBody>
      </p:sp>
      <p:sp>
        <p:nvSpPr>
          <p:cNvPr id="5" name="Symbol zastępczy zawartości 4"/>
          <p:cNvSpPr>
            <a:spLocks noGrp="1"/>
          </p:cNvSpPr>
          <p:nvPr>
            <p:ph sz="quarter" idx="11" hasCustomPrompt="1"/>
          </p:nvPr>
        </p:nvSpPr>
        <p:spPr>
          <a:xfrm>
            <a:off x="286942" y="1196976"/>
            <a:ext cx="8593931"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dirty="0"/>
              <a:t>Click to edit content</a:t>
            </a:r>
          </a:p>
          <a:p>
            <a:pPr lvl="1"/>
            <a:r>
              <a:rPr lang="pl-PL" dirty="0"/>
              <a:t>Click to edit content</a:t>
            </a:r>
          </a:p>
          <a:p>
            <a:pPr lvl="2"/>
            <a:r>
              <a:rPr lang="pl-PL" dirty="0"/>
              <a:t>Click to edit content</a:t>
            </a:r>
          </a:p>
          <a:p>
            <a:pPr lvl="3"/>
            <a:r>
              <a:rPr lang="pl-PL" dirty="0"/>
              <a:t>Click to edit content</a:t>
            </a:r>
          </a:p>
          <a:p>
            <a:pPr lvl="4"/>
            <a:r>
              <a:rPr lang="pl-PL" dirty="0"/>
              <a:t>Click to edit content</a:t>
            </a:r>
            <a:endParaRPr lang="en-US" dirty="0"/>
          </a:p>
        </p:txBody>
      </p:sp>
    </p:spTree>
    <p:extLst>
      <p:ext uri="{BB962C8B-B14F-4D97-AF65-F5344CB8AC3E}">
        <p14:creationId xmlns:p14="http://schemas.microsoft.com/office/powerpoint/2010/main" val="734426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4" name="Symbol zastępczy tekstu 3"/>
          <p:cNvSpPr>
            <a:spLocks noGrp="1"/>
          </p:cNvSpPr>
          <p:nvPr>
            <p:ph type="body" sz="quarter" idx="12" hasCustomPrompt="1"/>
          </p:nvPr>
        </p:nvSpPr>
        <p:spPr>
          <a:xfrm>
            <a:off x="286480" y="1196976"/>
            <a:ext cx="8593931" cy="5008563"/>
          </a:xfrm>
        </p:spPr>
        <p:txBody>
          <a:bodyPr/>
          <a:lstStyle>
            <a:lvl1pPr marL="0" indent="0">
              <a:buNone/>
              <a:defRPr>
                <a:latin typeface="+mj-lt"/>
                <a:ea typeface="Avenir Next" charset="0"/>
                <a:cs typeface="Avenir Next" charset="0"/>
              </a:defRPr>
            </a:lvl1pPr>
          </a:lstStyle>
          <a:p>
            <a:pPr lvl="0"/>
            <a:r>
              <a:rPr lang="pl-PL"/>
              <a:t>Up to seven lines of text.</a:t>
            </a:r>
            <a:endParaRPr lang="en-US"/>
          </a:p>
        </p:txBody>
      </p:sp>
    </p:spTree>
    <p:extLst>
      <p:ext uri="{BB962C8B-B14F-4D97-AF65-F5344CB8AC3E}">
        <p14:creationId xmlns:p14="http://schemas.microsoft.com/office/powerpoint/2010/main" val="3318422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5" name="Symbol zastępczy zawartości 4"/>
          <p:cNvSpPr>
            <a:spLocks noGrp="1"/>
          </p:cNvSpPr>
          <p:nvPr>
            <p:ph sz="quarter" idx="11" hasCustomPrompt="1"/>
          </p:nvPr>
        </p:nvSpPr>
        <p:spPr>
          <a:xfrm>
            <a:off x="286942" y="1196975"/>
            <a:ext cx="4184754"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
        <p:nvSpPr>
          <p:cNvPr id="7" name="Symbol zastępczy zawartości 4"/>
          <p:cNvSpPr>
            <a:spLocks noGrp="1"/>
          </p:cNvSpPr>
          <p:nvPr>
            <p:ph sz="quarter" idx="12" hasCustomPrompt="1"/>
          </p:nvPr>
        </p:nvSpPr>
        <p:spPr>
          <a:xfrm>
            <a:off x="4695656" y="1196975"/>
            <a:ext cx="4184754"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2724445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text boxe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3" hasCustomPrompt="1"/>
          </p:nvPr>
        </p:nvSpPr>
        <p:spPr>
          <a:xfrm>
            <a:off x="286917" y="1196976"/>
            <a:ext cx="4185047" cy="5008563"/>
          </a:xfrm>
        </p:spPr>
        <p:txBody>
          <a:bodyPr/>
          <a:lstStyle>
            <a:lvl1pPr marL="0" indent="0">
              <a:buNone/>
              <a:defRPr/>
            </a:lvl1pPr>
          </a:lstStyle>
          <a:p>
            <a:pPr lvl="0"/>
            <a:r>
              <a:rPr lang="pl-PL" dirty="0" err="1"/>
              <a:t>Up</a:t>
            </a:r>
            <a:r>
              <a:rPr lang="pl-PL" dirty="0"/>
              <a:t> to </a:t>
            </a:r>
            <a:r>
              <a:rPr lang="pl-PL" dirty="0" err="1"/>
              <a:t>seven</a:t>
            </a:r>
            <a:r>
              <a:rPr lang="pl-PL" dirty="0"/>
              <a:t> lines of </a:t>
            </a:r>
            <a:r>
              <a:rPr lang="pl-PL" dirty="0" err="1"/>
              <a:t>text</a:t>
            </a:r>
            <a:r>
              <a:rPr lang="pl-PL" dirty="0"/>
              <a:t>.</a:t>
            </a:r>
            <a:endParaRPr lang="en-US" dirty="0"/>
          </a:p>
        </p:txBody>
      </p:sp>
      <p:sp>
        <p:nvSpPr>
          <p:cNvPr id="8" name="Symbol zastępczy tekstu 3"/>
          <p:cNvSpPr>
            <a:spLocks noGrp="1"/>
          </p:cNvSpPr>
          <p:nvPr>
            <p:ph type="body" sz="quarter" idx="14" hasCustomPrompt="1"/>
          </p:nvPr>
        </p:nvSpPr>
        <p:spPr>
          <a:xfrm>
            <a:off x="4695364" y="1196976"/>
            <a:ext cx="4185047" cy="5008563"/>
          </a:xfrm>
        </p:spPr>
        <p:txBody>
          <a:bodyPr/>
          <a:lstStyle>
            <a:lvl1pPr marL="0" indent="0">
              <a:buNone/>
              <a:defRPr/>
            </a:lvl1pPr>
          </a:lstStyle>
          <a:p>
            <a:pPr lvl="0"/>
            <a:r>
              <a:rPr lang="pl-PL"/>
              <a:t>Up to seven lines of text.</a:t>
            </a:r>
            <a:endParaRPr lang="en-US"/>
          </a:p>
        </p:txBody>
      </p:sp>
    </p:spTree>
    <p:extLst>
      <p:ext uri="{BB962C8B-B14F-4D97-AF65-F5344CB8AC3E}">
        <p14:creationId xmlns:p14="http://schemas.microsoft.com/office/powerpoint/2010/main" val="3419321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4" name="Symbol zastępczy tekstu 3"/>
          <p:cNvSpPr>
            <a:spLocks noGrp="1"/>
          </p:cNvSpPr>
          <p:nvPr>
            <p:ph type="body" sz="quarter" idx="12" hasCustomPrompt="1"/>
          </p:nvPr>
        </p:nvSpPr>
        <p:spPr>
          <a:xfrm>
            <a:off x="286480" y="1196976"/>
            <a:ext cx="8593931" cy="5008563"/>
          </a:xfrm>
        </p:spPr>
        <p:txBody>
          <a:bodyPr/>
          <a:lstStyle>
            <a:lvl1pPr marL="0" indent="0">
              <a:buNone/>
              <a:defRPr>
                <a:latin typeface="+mj-lt"/>
                <a:ea typeface="Avenir Next" charset="0"/>
                <a:cs typeface="Avenir Next" charset="0"/>
              </a:defRPr>
            </a:lvl1pPr>
          </a:lstStyle>
          <a:p>
            <a:pPr lvl="0"/>
            <a:r>
              <a:rPr lang="pl-PL"/>
              <a:t>Up to seven lines of text.</a:t>
            </a:r>
            <a:endParaRPr lang="en-US"/>
          </a:p>
        </p:txBody>
      </p:sp>
    </p:spTree>
    <p:extLst>
      <p:ext uri="{BB962C8B-B14F-4D97-AF65-F5344CB8AC3E}">
        <p14:creationId xmlns:p14="http://schemas.microsoft.com/office/powerpoint/2010/main" val="3840769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Box 1"/>
          <p:cNvSpPr txBox="1"/>
          <p:nvPr/>
        </p:nvSpPr>
        <p:spPr>
          <a:xfrm>
            <a:off x="1" y="0"/>
            <a:ext cx="9144000" cy="6858000"/>
          </a:xfrm>
          <a:prstGeom prst="rect">
            <a:avLst/>
          </a:prstGeom>
          <a:noFill/>
        </p:spPr>
        <p:txBody>
          <a:bodyPr wrap="square" rtlCol="0" anchor="ctr">
            <a:noAutofit/>
          </a:bodyPr>
          <a:lstStyle/>
          <a:p>
            <a:pPr algn="ctr"/>
            <a:r>
              <a:rPr lang="en-US" sz="3200" dirty="0">
                <a:solidFill>
                  <a:schemeClr val="accent1"/>
                </a:solidFill>
              </a:rPr>
              <a:t>THANK</a:t>
            </a:r>
            <a:r>
              <a:rPr lang="en-US" sz="3200" baseline="0" dirty="0">
                <a:solidFill>
                  <a:schemeClr val="accent1"/>
                </a:solidFill>
              </a:rPr>
              <a:t> YOU!</a:t>
            </a:r>
            <a:endParaRPr lang="en-US" sz="3200" dirty="0">
              <a:solidFill>
                <a:schemeClr val="accent1"/>
              </a:solidFill>
            </a:endParaRPr>
          </a:p>
        </p:txBody>
      </p:sp>
      <p:sp>
        <p:nvSpPr>
          <p:cNvPr id="3" name="Rectangle 2"/>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5846426"/>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Rectangle 2"/>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0289489"/>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4" hasCustomPrompt="1"/>
          </p:nvPr>
        </p:nvSpPr>
        <p:spPr>
          <a:xfrm>
            <a:off x="286942" y="1196976"/>
            <a:ext cx="2762088" cy="5008563"/>
          </a:xfrm>
        </p:spPr>
        <p:txBody>
          <a:bodyPr/>
          <a:lstStyle>
            <a:lvl1pPr marL="270000">
              <a:defRPr/>
            </a:lvl1pPr>
          </a:lstStyle>
          <a:p>
            <a:pPr lvl="0"/>
            <a:r>
              <a:rPr lang="pl-PL"/>
              <a:t>Click to edit content</a:t>
            </a:r>
          </a:p>
        </p:txBody>
      </p:sp>
      <p:sp>
        <p:nvSpPr>
          <p:cNvPr id="6" name="Symbol zastępczy zawartości 4"/>
          <p:cNvSpPr>
            <a:spLocks noGrp="1"/>
          </p:cNvSpPr>
          <p:nvPr>
            <p:ph sz="quarter" idx="15" hasCustomPrompt="1"/>
          </p:nvPr>
        </p:nvSpPr>
        <p:spPr>
          <a:xfrm>
            <a:off x="3202619" y="1196976"/>
            <a:ext cx="2762088" cy="5008563"/>
          </a:xfrm>
        </p:spPr>
        <p:txBody>
          <a:bodyPr/>
          <a:lstStyle>
            <a:lvl1pPr marL="270000">
              <a:defRPr/>
            </a:lvl1pPr>
          </a:lstStyle>
          <a:p>
            <a:pPr lvl="0"/>
            <a:r>
              <a:rPr lang="pl-PL"/>
              <a:t>Click to edit content</a:t>
            </a:r>
          </a:p>
        </p:txBody>
      </p:sp>
      <p:sp>
        <p:nvSpPr>
          <p:cNvPr id="7" name="Symbol zastępczy zawartości 4"/>
          <p:cNvSpPr>
            <a:spLocks noGrp="1"/>
          </p:cNvSpPr>
          <p:nvPr>
            <p:ph sz="quarter" idx="16" hasCustomPrompt="1"/>
          </p:nvPr>
        </p:nvSpPr>
        <p:spPr>
          <a:xfrm>
            <a:off x="6118322" y="1196976"/>
            <a:ext cx="2762088" cy="5008563"/>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3573769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9"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a:t>Click to edit content</a:t>
            </a:r>
          </a:p>
        </p:txBody>
      </p:sp>
      <p:sp>
        <p:nvSpPr>
          <p:cNvPr id="10"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a:t>Click to edit content</a:t>
            </a:r>
          </a:p>
        </p:txBody>
      </p:sp>
      <p:sp>
        <p:nvSpPr>
          <p:cNvPr id="11" name="Symbol zastępczy zawartości 4"/>
          <p:cNvSpPr>
            <a:spLocks noGrp="1"/>
          </p:cNvSpPr>
          <p:nvPr>
            <p:ph sz="quarter" idx="14" hasCustomPrompt="1"/>
          </p:nvPr>
        </p:nvSpPr>
        <p:spPr>
          <a:xfrm>
            <a:off x="4695656" y="1196975"/>
            <a:ext cx="4184754" cy="2435912"/>
          </a:xfrm>
        </p:spPr>
        <p:txBody>
          <a:bodyPr/>
          <a:lstStyle>
            <a:lvl1pPr marL="270000">
              <a:defRPr/>
            </a:lvl1pPr>
          </a:lstStyle>
          <a:p>
            <a:pPr lvl="0"/>
            <a:r>
              <a:rPr lang="pl-PL"/>
              <a:t>Click to edit content</a:t>
            </a:r>
          </a:p>
        </p:txBody>
      </p:sp>
      <p:sp>
        <p:nvSpPr>
          <p:cNvPr id="12" name="Symbol zastępczy zawartości 4"/>
          <p:cNvSpPr>
            <a:spLocks noGrp="1"/>
          </p:cNvSpPr>
          <p:nvPr>
            <p:ph sz="quarter" idx="15" hasCustomPrompt="1"/>
          </p:nvPr>
        </p:nvSpPr>
        <p:spPr>
          <a:xfrm>
            <a:off x="4695656" y="3744097"/>
            <a:ext cx="4184754" cy="2461440"/>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1056582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Section Break / Final">
    <p:spTree>
      <p:nvGrpSpPr>
        <p:cNvPr id="1" name=""/>
        <p:cNvGrpSpPr/>
        <p:nvPr/>
      </p:nvGrpSpPr>
      <p:grpSpPr>
        <a:xfrm>
          <a:off x="0" y="0"/>
          <a:ext cx="0" cy="0"/>
          <a:chOff x="0" y="0"/>
          <a:chExt cx="0" cy="0"/>
        </a:xfrm>
      </p:grpSpPr>
      <p:sp>
        <p:nvSpPr>
          <p:cNvPr id="46" name="Tytuł 1"/>
          <p:cNvSpPr>
            <a:spLocks noGrp="1"/>
          </p:cNvSpPr>
          <p:nvPr>
            <p:ph type="title" hasCustomPrompt="1"/>
          </p:nvPr>
        </p:nvSpPr>
        <p:spPr>
          <a:xfrm>
            <a:off x="3933825" y="1995501"/>
            <a:ext cx="4953436" cy="1151548"/>
          </a:xfrm>
        </p:spPr>
        <p:txBody>
          <a:bodyPr anchor="ctr"/>
          <a:lstStyle>
            <a:lvl1pPr algn="l">
              <a:lnSpc>
                <a:spcPct val="100000"/>
              </a:lnSpc>
              <a:spcBef>
                <a:spcPts val="450"/>
              </a:spcBef>
              <a:spcAft>
                <a:spcPts val="450"/>
              </a:spcAft>
              <a:defRPr sz="2800" b="0">
                <a:solidFill>
                  <a:schemeClr val="accent4"/>
                </a:solidFill>
              </a:defRPr>
            </a:lvl1pPr>
          </a:lstStyle>
          <a:p>
            <a:r>
              <a:rPr lang="pl-PL" dirty="0"/>
              <a:t>EDIT TITLE</a:t>
            </a:r>
            <a:endParaRPr lang="en-US" dirty="0"/>
          </a:p>
        </p:txBody>
      </p:sp>
      <p:grpSp>
        <p:nvGrpSpPr>
          <p:cNvPr id="64" name="Group 35"/>
          <p:cNvGrpSpPr>
            <a:grpSpLocks noChangeAspect="1"/>
          </p:cNvGrpSpPr>
          <p:nvPr/>
        </p:nvGrpSpPr>
        <p:grpSpPr bwMode="auto">
          <a:xfrm>
            <a:off x="609601" y="1132226"/>
            <a:ext cx="2507458" cy="4035181"/>
            <a:chOff x="2363" y="293"/>
            <a:chExt cx="1208" cy="1458"/>
          </a:xfrm>
        </p:grpSpPr>
        <p:sp>
          <p:nvSpPr>
            <p:cNvPr id="65"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6"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7"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8"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9"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0"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2"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4"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5"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6"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7"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9"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0"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2"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3"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4"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5"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accent4"/>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a:t>EDIT TEXT</a:t>
            </a:r>
          </a:p>
        </p:txBody>
      </p:sp>
      <p:grpSp>
        <p:nvGrpSpPr>
          <p:cNvPr id="87" name="Group 19"/>
          <p:cNvGrpSpPr>
            <a:grpSpLocks noChangeAspect="1"/>
          </p:cNvGrpSpPr>
          <p:nvPr/>
        </p:nvGrpSpPr>
        <p:grpSpPr bwMode="auto">
          <a:xfrm>
            <a:off x="8449097" y="5834059"/>
            <a:ext cx="438164" cy="564684"/>
            <a:chOff x="2074" y="843"/>
            <a:chExt cx="1615" cy="1561"/>
          </a:xfrm>
        </p:grpSpPr>
        <p:sp>
          <p:nvSpPr>
            <p:cNvPr id="8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5"/>
          <p:cNvGrpSpPr>
            <a:grpSpLocks noChangeAspect="1"/>
          </p:cNvGrpSpPr>
          <p:nvPr/>
        </p:nvGrpSpPr>
        <p:grpSpPr bwMode="auto">
          <a:xfrm>
            <a:off x="561743" y="5768522"/>
            <a:ext cx="959338" cy="678757"/>
            <a:chOff x="1640" y="963"/>
            <a:chExt cx="2480" cy="1316"/>
          </a:xfrm>
          <a:solidFill>
            <a:schemeClr val="bg1"/>
          </a:solidFill>
        </p:grpSpPr>
        <p:sp>
          <p:nvSpPr>
            <p:cNvPr id="58"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6176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4695656" y="1196975"/>
            <a:ext cx="4184754" cy="2435912"/>
          </a:xfrm>
        </p:spPr>
        <p:txBody>
          <a:bodyPr/>
          <a:lstStyle>
            <a:lvl1pPr marL="270000">
              <a:defRPr/>
            </a:lvl1pPr>
          </a:lstStyle>
          <a:p>
            <a:pPr lvl="0"/>
            <a:r>
              <a:rPr lang="pl-PL"/>
              <a:t>Click to edit content</a:t>
            </a:r>
          </a:p>
        </p:txBody>
      </p:sp>
      <p:sp>
        <p:nvSpPr>
          <p:cNvPr id="6" name="Symbol zastępczy zawartości 4"/>
          <p:cNvSpPr>
            <a:spLocks noGrp="1"/>
          </p:cNvSpPr>
          <p:nvPr>
            <p:ph sz="quarter" idx="13" hasCustomPrompt="1"/>
          </p:nvPr>
        </p:nvSpPr>
        <p:spPr>
          <a:xfrm>
            <a:off x="4695656" y="3744097"/>
            <a:ext cx="4184754" cy="2461440"/>
          </a:xfrm>
        </p:spPr>
        <p:txBody>
          <a:bodyPr/>
          <a:lstStyle>
            <a:lvl1pPr marL="270000">
              <a:defRPr/>
            </a:lvl1pPr>
          </a:lstStyle>
          <a:p>
            <a:pPr lvl="0"/>
            <a:r>
              <a:rPr lang="pl-PL"/>
              <a:t>Click to edit content</a:t>
            </a:r>
          </a:p>
        </p:txBody>
      </p:sp>
      <p:sp>
        <p:nvSpPr>
          <p:cNvPr id="9" name="Symbol zastępczy zawartości 4"/>
          <p:cNvSpPr>
            <a:spLocks noGrp="1"/>
          </p:cNvSpPr>
          <p:nvPr>
            <p:ph sz="quarter" idx="12" hasCustomPrompt="1"/>
          </p:nvPr>
        </p:nvSpPr>
        <p:spPr>
          <a:xfrm>
            <a:off x="286916" y="1196975"/>
            <a:ext cx="4184754" cy="5008563"/>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1370338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a:t>Click to edit content</a:t>
            </a:r>
          </a:p>
        </p:txBody>
      </p:sp>
      <p:sp>
        <p:nvSpPr>
          <p:cNvPr id="6"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a:t>Click to edit content</a:t>
            </a:r>
          </a:p>
        </p:txBody>
      </p:sp>
      <p:sp>
        <p:nvSpPr>
          <p:cNvPr id="9" name="Symbol zastępczy zawartości 4"/>
          <p:cNvSpPr>
            <a:spLocks noGrp="1"/>
          </p:cNvSpPr>
          <p:nvPr>
            <p:ph sz="quarter" idx="12" hasCustomPrompt="1"/>
          </p:nvPr>
        </p:nvSpPr>
        <p:spPr>
          <a:xfrm>
            <a:off x="4695656" y="1196975"/>
            <a:ext cx="4184754" cy="5008563"/>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413705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ubtitle Full size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878227"/>
            <a:ext cx="8593931"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Tree>
    <p:extLst>
      <p:ext uri="{BB962C8B-B14F-4D97-AF65-F5344CB8AC3E}">
        <p14:creationId xmlns:p14="http://schemas.microsoft.com/office/powerpoint/2010/main" val="402572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Tree>
    <p:extLst>
      <p:ext uri="{BB962C8B-B14F-4D97-AF65-F5344CB8AC3E}">
        <p14:creationId xmlns:p14="http://schemas.microsoft.com/office/powerpoint/2010/main" val="3882284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6" name="Symbol zastępczy zawartości 4"/>
          <p:cNvSpPr>
            <a:spLocks noGrp="1"/>
          </p:cNvSpPr>
          <p:nvPr>
            <p:ph sz="quarter" idx="13" hasCustomPrompt="1"/>
          </p:nvPr>
        </p:nvSpPr>
        <p:spPr>
          <a:xfrm>
            <a:off x="286942" y="1878227"/>
            <a:ext cx="2762088" cy="4327311"/>
          </a:xfrm>
        </p:spPr>
        <p:txBody>
          <a:bodyPr/>
          <a:lstStyle>
            <a:lvl1pPr marL="270000">
              <a:defRPr/>
            </a:lvl1pPr>
          </a:lstStyle>
          <a:p>
            <a:pPr lvl="0"/>
            <a:r>
              <a:rPr lang="pl-PL"/>
              <a:t>Click to edit content</a:t>
            </a:r>
          </a:p>
        </p:txBody>
      </p:sp>
      <p:sp>
        <p:nvSpPr>
          <p:cNvPr id="9" name="Symbol zastępczy zawartości 4"/>
          <p:cNvSpPr>
            <a:spLocks noGrp="1"/>
          </p:cNvSpPr>
          <p:nvPr>
            <p:ph sz="quarter" idx="14" hasCustomPrompt="1"/>
          </p:nvPr>
        </p:nvSpPr>
        <p:spPr>
          <a:xfrm>
            <a:off x="3202619" y="1878227"/>
            <a:ext cx="2762088" cy="4327311"/>
          </a:xfrm>
        </p:spPr>
        <p:txBody>
          <a:bodyPr/>
          <a:lstStyle>
            <a:lvl1pPr marL="270000">
              <a:defRPr/>
            </a:lvl1pPr>
          </a:lstStyle>
          <a:p>
            <a:pPr lvl="0"/>
            <a:r>
              <a:rPr lang="pl-PL"/>
              <a:t>Click to edit content</a:t>
            </a:r>
          </a:p>
        </p:txBody>
      </p:sp>
      <p:sp>
        <p:nvSpPr>
          <p:cNvPr id="10" name="Symbol zastępczy zawartości 4"/>
          <p:cNvSpPr>
            <a:spLocks noGrp="1"/>
          </p:cNvSpPr>
          <p:nvPr>
            <p:ph sz="quarter" idx="15" hasCustomPrompt="1"/>
          </p:nvPr>
        </p:nvSpPr>
        <p:spPr>
          <a:xfrm>
            <a:off x="6118322" y="1878227"/>
            <a:ext cx="2762088" cy="4327311"/>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4180469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825296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6513625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ubtitle 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878229"/>
            <a:ext cx="8593931" cy="4327311"/>
          </a:xfrm>
        </p:spPr>
        <p:txBody>
          <a:bodyPr/>
          <a:lstStyle>
            <a:lvl1pPr marL="269946">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9" name="Trójkąt równoramienny 8"/>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567686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10"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1" name="Trójkąt równoramienny 10"/>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35422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2762088" cy="4327311"/>
          </a:xfrm>
        </p:spPr>
        <p:txBody>
          <a:bodyPr/>
          <a:lstStyle>
            <a:lvl1pPr marL="270000">
              <a:defRPr/>
            </a:lvl1pPr>
          </a:lstStyle>
          <a:p>
            <a:pPr lvl="0"/>
            <a:r>
              <a:rPr lang="pl-PL"/>
              <a:t>Click to edit content</a:t>
            </a:r>
          </a:p>
        </p:txBody>
      </p:sp>
      <p:sp>
        <p:nvSpPr>
          <p:cNvPr id="9" name="Symbol zastępczy zawartości 4"/>
          <p:cNvSpPr>
            <a:spLocks noGrp="1"/>
          </p:cNvSpPr>
          <p:nvPr>
            <p:ph sz="quarter" idx="14" hasCustomPrompt="1"/>
          </p:nvPr>
        </p:nvSpPr>
        <p:spPr>
          <a:xfrm>
            <a:off x="3202619" y="1878227"/>
            <a:ext cx="2762088" cy="4327311"/>
          </a:xfrm>
        </p:spPr>
        <p:txBody>
          <a:bodyPr/>
          <a:lstStyle>
            <a:lvl1pPr marL="270000">
              <a:defRPr/>
            </a:lvl1pPr>
          </a:lstStyle>
          <a:p>
            <a:pPr lvl="0"/>
            <a:r>
              <a:rPr lang="pl-PL"/>
              <a:t>Click to edit content</a:t>
            </a:r>
          </a:p>
        </p:txBody>
      </p:sp>
      <p:sp>
        <p:nvSpPr>
          <p:cNvPr id="10" name="Symbol zastępczy zawartości 4"/>
          <p:cNvSpPr>
            <a:spLocks noGrp="1"/>
          </p:cNvSpPr>
          <p:nvPr>
            <p:ph sz="quarter" idx="15" hasCustomPrompt="1"/>
          </p:nvPr>
        </p:nvSpPr>
        <p:spPr>
          <a:xfrm>
            <a:off x="6118322" y="1878227"/>
            <a:ext cx="2762088" cy="4327311"/>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189618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1">
    <p:spTree>
      <p:nvGrpSpPr>
        <p:cNvPr id="1" name=""/>
        <p:cNvGrpSpPr/>
        <p:nvPr/>
      </p:nvGrpSpPr>
      <p:grpSpPr>
        <a:xfrm>
          <a:off x="0" y="0"/>
          <a:ext cx="0" cy="0"/>
          <a:chOff x="0" y="0"/>
          <a:chExt cx="0" cy="0"/>
        </a:xfrm>
      </p:grpSpPr>
      <p:sp>
        <p:nvSpPr>
          <p:cNvPr id="61" name="Prostokąt 2"/>
          <p:cNvSpPr/>
          <p:nvPr/>
        </p:nvSpPr>
        <p:spPr>
          <a:xfrm>
            <a:off x="793"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ln>
                <a:noFill/>
              </a:ln>
              <a:solidFill>
                <a:schemeClr val="bg1"/>
              </a:solidFill>
            </a:endParaRPr>
          </a:p>
        </p:txBody>
      </p:sp>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sz="2800" b="0">
                <a:solidFill>
                  <a:schemeClr val="bg1"/>
                </a:solidFill>
              </a:defRPr>
            </a:lvl1pPr>
          </a:lstStyle>
          <a:p>
            <a:r>
              <a:rPr lang="pl-PL" dirty="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7"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98"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9"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0"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1"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2"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3"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4"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5"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6"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7"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8"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9"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10"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1"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2"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3"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4"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5"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6"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grpSp>
        <p:nvGrpSpPr>
          <p:cNvPr id="117" name="Group 19"/>
          <p:cNvGrpSpPr>
            <a:grpSpLocks noChangeAspect="1"/>
          </p:cNvGrpSpPr>
          <p:nvPr/>
        </p:nvGrpSpPr>
        <p:grpSpPr bwMode="auto">
          <a:xfrm>
            <a:off x="8449097" y="5834059"/>
            <a:ext cx="438164" cy="564684"/>
            <a:chOff x="2074" y="843"/>
            <a:chExt cx="1615" cy="1561"/>
          </a:xfrm>
        </p:grpSpPr>
        <p:sp>
          <p:nvSpPr>
            <p:cNvPr id="11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6" name="Group 5"/>
          <p:cNvGrpSpPr>
            <a:grpSpLocks noChangeAspect="1"/>
          </p:cNvGrpSpPr>
          <p:nvPr/>
        </p:nvGrpSpPr>
        <p:grpSpPr bwMode="auto">
          <a:xfrm>
            <a:off x="561743" y="5768522"/>
            <a:ext cx="959338" cy="678757"/>
            <a:chOff x="1640" y="963"/>
            <a:chExt cx="2480" cy="1316"/>
          </a:xfrm>
          <a:solidFill>
            <a:schemeClr val="bg1"/>
          </a:solidFill>
        </p:grpSpPr>
        <p:sp>
          <p:nvSpPr>
            <p:cNvPr id="57"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70859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14685094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dirty="0" err="1"/>
              <a:t>Click</a:t>
            </a:r>
            <a:r>
              <a:rPr lang="pl-PL" dirty="0"/>
              <a:t> to </a:t>
            </a:r>
            <a:r>
              <a:rPr lang="pl-PL" dirty="0" err="1"/>
              <a:t>edit</a:t>
            </a:r>
            <a:r>
              <a:rPr lang="pl-PL" dirty="0"/>
              <a:t> </a:t>
            </a:r>
            <a:r>
              <a:rPr lang="pl-PL" dirty="0" err="1"/>
              <a:t>content</a:t>
            </a:r>
            <a:endParaRPr lang="pl-PL" dirty="0"/>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842632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ull size screen shot">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a:t>Full size screen shot.</a:t>
            </a:r>
            <a:br>
              <a:rPr lang="pl-PL"/>
            </a:br>
            <a:r>
              <a:rPr lang="pl-PL"/>
              <a:t>Right click to paste picture if copying from other slide. </a:t>
            </a:r>
            <a:br>
              <a:rPr lang="pl-PL"/>
            </a:br>
            <a:r>
              <a:rPr lang="pl-PL"/>
              <a:t>Left click in center to browse for file to place.</a:t>
            </a:r>
            <a:endParaRPr lang="en-US"/>
          </a:p>
        </p:txBody>
      </p:sp>
    </p:spTree>
    <p:extLst>
      <p:ext uri="{BB962C8B-B14F-4D97-AF65-F5344CB8AC3E}">
        <p14:creationId xmlns:p14="http://schemas.microsoft.com/office/powerpoint/2010/main" val="844037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 size screen shot + title">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dirty="0"/>
              <a:t>Full size screen shot.</a:t>
            </a:r>
            <a:br>
              <a:rPr lang="pl-PL" dirty="0"/>
            </a:br>
            <a:r>
              <a:rPr lang="pl-PL" dirty="0"/>
              <a:t>Right click to paste picture if copying from other slide. </a:t>
            </a:r>
            <a:br>
              <a:rPr lang="pl-PL" dirty="0"/>
            </a:br>
            <a:r>
              <a:rPr lang="pl-PL" dirty="0"/>
              <a:t>Left click in center to browse for file to place.</a:t>
            </a:r>
            <a:endParaRPr lang="en-US" dirty="0"/>
          </a:p>
        </p:txBody>
      </p:sp>
      <p:sp>
        <p:nvSpPr>
          <p:cNvPr id="4" name="Tytuł 1"/>
          <p:cNvSpPr>
            <a:spLocks noGrp="1"/>
          </p:cNvSpPr>
          <p:nvPr>
            <p:ph type="title" hasCustomPrompt="1"/>
          </p:nvPr>
        </p:nvSpPr>
        <p:spPr>
          <a:xfrm>
            <a:off x="286918" y="365126"/>
            <a:ext cx="8593493" cy="502623"/>
          </a:xfrm>
        </p:spPr>
        <p:txBody>
          <a:bodyPr/>
          <a:lstStyle/>
          <a:p>
            <a:r>
              <a:rPr lang="pl-PL" dirty="0"/>
              <a:t>Edit </a:t>
            </a:r>
            <a:r>
              <a:rPr lang="pl-PL" dirty="0" err="1"/>
              <a:t>Title</a:t>
            </a:r>
            <a:endParaRPr lang="en-US" dirty="0"/>
          </a:p>
        </p:txBody>
      </p:sp>
    </p:spTree>
    <p:extLst>
      <p:ext uri="{BB962C8B-B14F-4D97-AF65-F5344CB8AC3E}">
        <p14:creationId xmlns:p14="http://schemas.microsoft.com/office/powerpoint/2010/main" val="9240236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Goal Statu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a:t>Goal Status</a:t>
            </a:r>
            <a:endParaRPr lang="en-US"/>
          </a:p>
        </p:txBody>
      </p:sp>
      <p:sp>
        <p:nvSpPr>
          <p:cNvPr id="8" name="Symbol zastępczy tekstu 10"/>
          <p:cNvSpPr>
            <a:spLocks noGrp="1"/>
          </p:cNvSpPr>
          <p:nvPr>
            <p:ph type="body" sz="quarter" idx="16" hasCustomPrompt="1"/>
          </p:nvPr>
        </p:nvSpPr>
        <p:spPr>
          <a:xfrm>
            <a:off x="286941" y="2174790"/>
            <a:ext cx="2762250" cy="4030749"/>
          </a:xfrm>
        </p:spPr>
        <p:txBody>
          <a:bodyPr>
            <a:normAutofit/>
          </a:bodyPr>
          <a:lstStyle>
            <a:lvl1pPr marL="0" indent="0">
              <a:buNone/>
              <a:defRPr sz="1500"/>
            </a:lvl1pPr>
          </a:lstStyle>
          <a:p>
            <a:pPr lvl="0"/>
            <a:r>
              <a:rPr lang="pl-PL"/>
              <a:t>Completed projects</a:t>
            </a:r>
            <a:endParaRPr lang="en-US"/>
          </a:p>
        </p:txBody>
      </p:sp>
      <p:sp>
        <p:nvSpPr>
          <p:cNvPr id="9" name="Symbol zastępczy tekstu 10"/>
          <p:cNvSpPr>
            <a:spLocks noGrp="1"/>
          </p:cNvSpPr>
          <p:nvPr>
            <p:ph type="body" sz="quarter" idx="17" hasCustomPrompt="1"/>
          </p:nvPr>
        </p:nvSpPr>
        <p:spPr>
          <a:xfrm>
            <a:off x="6118160" y="2174790"/>
            <a:ext cx="2762250" cy="4030749"/>
          </a:xfrm>
        </p:spPr>
        <p:txBody>
          <a:bodyPr/>
          <a:lstStyle>
            <a:lvl1pPr marL="0" indent="0">
              <a:buNone/>
              <a:defRPr sz="1500"/>
            </a:lvl1pPr>
          </a:lstStyle>
          <a:p>
            <a:pPr lvl="0"/>
            <a:r>
              <a:rPr lang="pl-PL"/>
              <a:t>Upcoming projects</a:t>
            </a:r>
            <a:endParaRPr lang="en-US"/>
          </a:p>
        </p:txBody>
      </p:sp>
      <p:sp>
        <p:nvSpPr>
          <p:cNvPr id="10" name="Symbol zastępczy tekstu 10"/>
          <p:cNvSpPr>
            <a:spLocks noGrp="1"/>
          </p:cNvSpPr>
          <p:nvPr>
            <p:ph type="body" sz="quarter" idx="18" hasCustomPrompt="1"/>
          </p:nvPr>
        </p:nvSpPr>
        <p:spPr>
          <a:xfrm>
            <a:off x="3202538" y="2174790"/>
            <a:ext cx="2762250" cy="4030749"/>
          </a:xfrm>
        </p:spPr>
        <p:txBody>
          <a:bodyPr>
            <a:normAutofit/>
          </a:bodyPr>
          <a:lstStyle>
            <a:lvl1pPr marL="0" indent="0">
              <a:buNone/>
              <a:defRPr sz="1500" baseline="0"/>
            </a:lvl1pPr>
          </a:lstStyle>
          <a:p>
            <a:pPr lvl="0"/>
            <a:r>
              <a:rPr lang="pl-PL"/>
              <a:t>Active projects</a:t>
            </a:r>
            <a:endParaRPr lang="en-US"/>
          </a:p>
        </p:txBody>
      </p:sp>
      <p:sp>
        <p:nvSpPr>
          <p:cNvPr id="11" name="Prostokąt 10"/>
          <p:cNvSpPr/>
          <p:nvPr/>
        </p:nvSpPr>
        <p:spPr>
          <a:xfrm>
            <a:off x="286918" y="1421028"/>
            <a:ext cx="2762275" cy="531341"/>
          </a:xfrm>
          <a:prstGeom prst="rect">
            <a:avLst/>
          </a:prstGeom>
          <a:solidFill>
            <a:srgbClr val="7D9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2" name="pole tekstowe 11"/>
          <p:cNvSpPr txBox="1"/>
          <p:nvPr/>
        </p:nvSpPr>
        <p:spPr>
          <a:xfrm>
            <a:off x="721821" y="1509582"/>
            <a:ext cx="1231145" cy="284693"/>
          </a:xfrm>
          <a:prstGeom prst="rect">
            <a:avLst/>
          </a:prstGeom>
          <a:noFill/>
        </p:spPr>
        <p:txBody>
          <a:bodyPr wrap="none" lIns="68580" tIns="34290" rIns="68580" bIns="34290" rtlCol="0">
            <a:spAutoFit/>
          </a:bodyPr>
          <a:lstStyle/>
          <a:p>
            <a:r>
              <a:rPr lang="pl-PL" b="0" i="0" dirty="0">
                <a:solidFill>
                  <a:schemeClr val="bg1"/>
                </a:solidFill>
                <a:latin typeface="Avenir Next Medium" charset="0"/>
                <a:ea typeface="Avenir Next Medium" charset="0"/>
                <a:cs typeface="Avenir Next Medium" charset="0"/>
              </a:rPr>
              <a:t>COMPLETED</a:t>
            </a:r>
            <a:endParaRPr lang="en-US" b="0" i="0" dirty="0">
              <a:solidFill>
                <a:schemeClr val="bg1"/>
              </a:solidFill>
              <a:latin typeface="Avenir Next Medium" charset="0"/>
              <a:ea typeface="Avenir Next Medium" charset="0"/>
              <a:cs typeface="Avenir Next Medium" charset="0"/>
            </a:endParaRPr>
          </a:p>
        </p:txBody>
      </p:sp>
      <p:sp>
        <p:nvSpPr>
          <p:cNvPr id="13" name="Prostokąt 12"/>
          <p:cNvSpPr/>
          <p:nvPr/>
        </p:nvSpPr>
        <p:spPr>
          <a:xfrm>
            <a:off x="3202514" y="1421028"/>
            <a:ext cx="2762275" cy="531341"/>
          </a:xfrm>
          <a:prstGeom prst="rect">
            <a:avLst/>
          </a:prstGeom>
          <a:solidFill>
            <a:srgbClr val="3171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4" name="pole tekstowe 13"/>
          <p:cNvSpPr txBox="1"/>
          <p:nvPr/>
        </p:nvSpPr>
        <p:spPr>
          <a:xfrm>
            <a:off x="3643948" y="1509582"/>
            <a:ext cx="766877" cy="284693"/>
          </a:xfrm>
          <a:prstGeom prst="rect">
            <a:avLst/>
          </a:prstGeom>
          <a:noFill/>
        </p:spPr>
        <p:txBody>
          <a:bodyPr wrap="none" lIns="68580" tIns="34290" rIns="68580" bIns="34290" rtlCol="0">
            <a:spAutoFit/>
          </a:bodyPr>
          <a:lstStyle/>
          <a:p>
            <a:r>
              <a:rPr lang="pl-PL" b="0" i="0" dirty="0">
                <a:solidFill>
                  <a:schemeClr val="bg1"/>
                </a:solidFill>
                <a:latin typeface="Avenir Next Medium" charset="0"/>
                <a:ea typeface="Avenir Next Medium" charset="0"/>
                <a:cs typeface="Avenir Next Medium" charset="0"/>
              </a:rPr>
              <a:t>ACTIVE</a:t>
            </a:r>
            <a:endParaRPr lang="en-US" b="0" i="0" dirty="0">
              <a:solidFill>
                <a:schemeClr val="bg1"/>
              </a:solidFill>
              <a:latin typeface="Avenir Next Medium" charset="0"/>
              <a:ea typeface="Avenir Next Medium" charset="0"/>
              <a:cs typeface="Avenir Next Medium" charset="0"/>
            </a:endParaRPr>
          </a:p>
        </p:txBody>
      </p:sp>
      <p:sp>
        <p:nvSpPr>
          <p:cNvPr id="15" name="Prostokąt 14"/>
          <p:cNvSpPr/>
          <p:nvPr/>
        </p:nvSpPr>
        <p:spPr>
          <a:xfrm>
            <a:off x="6118161" y="1421028"/>
            <a:ext cx="2762275" cy="531341"/>
          </a:xfrm>
          <a:prstGeom prst="rect">
            <a:avLst/>
          </a:prstGeom>
          <a:solidFill>
            <a:srgbClr val="F29B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6" name="pole tekstowe 15"/>
          <p:cNvSpPr txBox="1"/>
          <p:nvPr/>
        </p:nvSpPr>
        <p:spPr>
          <a:xfrm>
            <a:off x="6523002" y="1509582"/>
            <a:ext cx="1139585" cy="284693"/>
          </a:xfrm>
          <a:prstGeom prst="rect">
            <a:avLst/>
          </a:prstGeom>
          <a:noFill/>
        </p:spPr>
        <p:txBody>
          <a:bodyPr wrap="none" lIns="68580" tIns="34290" rIns="68580" bIns="34290" rtlCol="0">
            <a:spAutoFit/>
          </a:bodyPr>
          <a:lstStyle/>
          <a:p>
            <a:r>
              <a:rPr lang="pl-PL" b="0" i="0">
                <a:solidFill>
                  <a:schemeClr val="bg1"/>
                </a:solidFill>
                <a:latin typeface="Avenir Next Medium" charset="0"/>
                <a:ea typeface="Avenir Next Medium" charset="0"/>
                <a:cs typeface="Avenir Next Medium" charset="0"/>
              </a:rPr>
              <a:t>UPCOMING</a:t>
            </a:r>
            <a:endParaRPr lang="en-US" b="0" i="0" dirty="0">
              <a:solidFill>
                <a:schemeClr val="bg1"/>
              </a:solidFill>
              <a:latin typeface="Avenir Next Medium" charset="0"/>
              <a:ea typeface="Avenir Next Medium" charset="0"/>
              <a:cs typeface="Avenir Next Medium" charset="0"/>
            </a:endParaRPr>
          </a:p>
        </p:txBody>
      </p:sp>
      <p:pic>
        <p:nvPicPr>
          <p:cNvPr id="6" name="Obraz 5"/>
          <p:cNvPicPr>
            <a:picLocks noChangeAspect="1"/>
          </p:cNvPicPr>
          <p:nvPr/>
        </p:nvPicPr>
        <p:blipFill>
          <a:blip r:embed="rId2"/>
          <a:stretch>
            <a:fillRect/>
          </a:stretch>
        </p:blipFill>
        <p:spPr>
          <a:xfrm>
            <a:off x="6239625" y="1578756"/>
            <a:ext cx="161912" cy="215883"/>
          </a:xfrm>
          <a:prstGeom prst="rect">
            <a:avLst/>
          </a:prstGeom>
        </p:spPr>
      </p:pic>
      <p:pic>
        <p:nvPicPr>
          <p:cNvPr id="7" name="Obraz 6"/>
          <p:cNvPicPr>
            <a:picLocks noChangeAspect="1"/>
          </p:cNvPicPr>
          <p:nvPr/>
        </p:nvPicPr>
        <p:blipFill>
          <a:blip r:embed="rId3"/>
          <a:stretch>
            <a:fillRect/>
          </a:stretch>
        </p:blipFill>
        <p:spPr>
          <a:xfrm>
            <a:off x="425048" y="1556141"/>
            <a:ext cx="226223" cy="238499"/>
          </a:xfrm>
          <a:prstGeom prst="rect">
            <a:avLst/>
          </a:prstGeom>
        </p:spPr>
      </p:pic>
      <p:pic>
        <p:nvPicPr>
          <p:cNvPr id="17" name="Obraz 16"/>
          <p:cNvPicPr>
            <a:picLocks noChangeAspect="1"/>
          </p:cNvPicPr>
          <p:nvPr/>
        </p:nvPicPr>
        <p:blipFill>
          <a:blip r:embed="rId4"/>
          <a:stretch>
            <a:fillRect/>
          </a:stretch>
        </p:blipFill>
        <p:spPr>
          <a:xfrm>
            <a:off x="3323322" y="1509580"/>
            <a:ext cx="224784" cy="323373"/>
          </a:xfrm>
          <a:prstGeom prst="rect">
            <a:avLst/>
          </a:prstGeom>
        </p:spPr>
      </p:pic>
    </p:spTree>
    <p:extLst>
      <p:ext uri="{BB962C8B-B14F-4D97-AF65-F5344CB8AC3E}">
        <p14:creationId xmlns:p14="http://schemas.microsoft.com/office/powerpoint/2010/main" val="9079222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oal Timeline">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a:t>Goal Timeline</a:t>
            </a:r>
            <a:endParaRPr lang="en-US"/>
          </a:p>
        </p:txBody>
      </p:sp>
      <p:sp>
        <p:nvSpPr>
          <p:cNvPr id="11" name="Prostokąt 10"/>
          <p:cNvSpPr/>
          <p:nvPr/>
        </p:nvSpPr>
        <p:spPr>
          <a:xfrm>
            <a:off x="286917" y="1421028"/>
            <a:ext cx="535784" cy="531341"/>
          </a:xfrm>
          <a:prstGeom prst="rect">
            <a:avLst/>
          </a:prstGeom>
          <a:solidFill>
            <a:srgbClr val="7D9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7" name="Symbol zastępczy tekstu 10"/>
          <p:cNvSpPr>
            <a:spLocks noGrp="1"/>
          </p:cNvSpPr>
          <p:nvPr>
            <p:ph type="body" sz="quarter" idx="19" hasCustomPrompt="1"/>
          </p:nvPr>
        </p:nvSpPr>
        <p:spPr>
          <a:xfrm>
            <a:off x="6326155" y="1421028"/>
            <a:ext cx="2554255" cy="1505053"/>
          </a:xfrm>
        </p:spPr>
        <p:txBody>
          <a:bodyPr>
            <a:normAutofit/>
          </a:bodyPr>
          <a:lstStyle>
            <a:lvl1pPr marL="0" indent="0">
              <a:buNone/>
              <a:defRPr sz="1500"/>
            </a:lvl1pPr>
          </a:lstStyle>
          <a:p>
            <a:pPr lvl="0"/>
            <a:r>
              <a:rPr lang="pl-PL"/>
              <a:t>Completed projects</a:t>
            </a:r>
            <a:endParaRPr lang="en-US"/>
          </a:p>
        </p:txBody>
      </p:sp>
      <p:sp>
        <p:nvSpPr>
          <p:cNvPr id="18" name="Symbol zastępczy tekstu 10"/>
          <p:cNvSpPr>
            <a:spLocks noGrp="1"/>
          </p:cNvSpPr>
          <p:nvPr>
            <p:ph type="body" sz="quarter" idx="20" hasCustomPrompt="1"/>
          </p:nvPr>
        </p:nvSpPr>
        <p:spPr>
          <a:xfrm>
            <a:off x="6326155" y="4712866"/>
            <a:ext cx="2554255" cy="1505053"/>
          </a:xfrm>
        </p:spPr>
        <p:txBody>
          <a:bodyPr/>
          <a:lstStyle>
            <a:lvl1pPr marL="0" indent="0">
              <a:buNone/>
              <a:defRPr sz="1500"/>
            </a:lvl1pPr>
          </a:lstStyle>
          <a:p>
            <a:pPr lvl="0"/>
            <a:r>
              <a:rPr lang="pl-PL"/>
              <a:t>Upcoming projects</a:t>
            </a:r>
            <a:endParaRPr lang="en-US"/>
          </a:p>
        </p:txBody>
      </p:sp>
      <p:sp>
        <p:nvSpPr>
          <p:cNvPr id="19" name="Symbol zastępczy tekstu 10"/>
          <p:cNvSpPr>
            <a:spLocks noGrp="1"/>
          </p:cNvSpPr>
          <p:nvPr>
            <p:ph type="body" sz="quarter" idx="21" hasCustomPrompt="1"/>
          </p:nvPr>
        </p:nvSpPr>
        <p:spPr>
          <a:xfrm>
            <a:off x="6326155" y="3066947"/>
            <a:ext cx="2554255" cy="1505053"/>
          </a:xfrm>
        </p:spPr>
        <p:txBody>
          <a:bodyPr>
            <a:normAutofit/>
          </a:bodyPr>
          <a:lstStyle>
            <a:lvl1pPr marL="0" indent="0">
              <a:buNone/>
              <a:defRPr sz="1500" baseline="0"/>
            </a:lvl1pPr>
          </a:lstStyle>
          <a:p>
            <a:pPr lvl="0"/>
            <a:r>
              <a:rPr lang="pl-PL"/>
              <a:t>Active projects</a:t>
            </a:r>
            <a:endParaRPr lang="en-US"/>
          </a:p>
        </p:txBody>
      </p:sp>
      <p:sp>
        <p:nvSpPr>
          <p:cNvPr id="25" name="Prostokąt 24"/>
          <p:cNvSpPr/>
          <p:nvPr/>
        </p:nvSpPr>
        <p:spPr>
          <a:xfrm>
            <a:off x="286917" y="3061195"/>
            <a:ext cx="535785" cy="531341"/>
          </a:xfrm>
          <a:prstGeom prst="rect">
            <a:avLst/>
          </a:prstGeom>
          <a:solidFill>
            <a:srgbClr val="3171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6" name="Prostokąt 25"/>
          <p:cNvSpPr/>
          <p:nvPr/>
        </p:nvSpPr>
        <p:spPr>
          <a:xfrm>
            <a:off x="286916" y="4712866"/>
            <a:ext cx="535786" cy="531341"/>
          </a:xfrm>
          <a:prstGeom prst="rect">
            <a:avLst/>
          </a:prstGeom>
          <a:solidFill>
            <a:srgbClr val="F29B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7" name="Symbol zastępczy tekstu 10"/>
          <p:cNvSpPr>
            <a:spLocks noGrp="1"/>
          </p:cNvSpPr>
          <p:nvPr>
            <p:ph type="body" sz="quarter" idx="22" hasCustomPrompt="1"/>
          </p:nvPr>
        </p:nvSpPr>
        <p:spPr>
          <a:xfrm>
            <a:off x="3574428" y="1421028"/>
            <a:ext cx="2554255" cy="1505053"/>
          </a:xfrm>
        </p:spPr>
        <p:txBody>
          <a:bodyPr>
            <a:normAutofit/>
          </a:bodyPr>
          <a:lstStyle>
            <a:lvl1pPr marL="0" indent="0">
              <a:buNone/>
              <a:defRPr sz="1500"/>
            </a:lvl1pPr>
          </a:lstStyle>
          <a:p>
            <a:pPr lvl="0"/>
            <a:r>
              <a:rPr lang="pl-PL"/>
              <a:t>Completed projects</a:t>
            </a:r>
            <a:endParaRPr lang="en-US"/>
          </a:p>
        </p:txBody>
      </p:sp>
      <p:sp>
        <p:nvSpPr>
          <p:cNvPr id="28" name="Symbol zastępczy tekstu 10"/>
          <p:cNvSpPr>
            <a:spLocks noGrp="1"/>
          </p:cNvSpPr>
          <p:nvPr>
            <p:ph type="body" sz="quarter" idx="23" hasCustomPrompt="1"/>
          </p:nvPr>
        </p:nvSpPr>
        <p:spPr>
          <a:xfrm>
            <a:off x="3574428" y="4712866"/>
            <a:ext cx="2554255" cy="1505053"/>
          </a:xfrm>
        </p:spPr>
        <p:txBody>
          <a:bodyPr/>
          <a:lstStyle>
            <a:lvl1pPr marL="0" indent="0">
              <a:buNone/>
              <a:defRPr sz="1500"/>
            </a:lvl1pPr>
          </a:lstStyle>
          <a:p>
            <a:pPr lvl="0"/>
            <a:r>
              <a:rPr lang="pl-PL"/>
              <a:t>Upcoming projects</a:t>
            </a:r>
            <a:endParaRPr lang="en-US"/>
          </a:p>
        </p:txBody>
      </p:sp>
      <p:sp>
        <p:nvSpPr>
          <p:cNvPr id="29" name="Symbol zastępczy tekstu 10"/>
          <p:cNvSpPr>
            <a:spLocks noGrp="1"/>
          </p:cNvSpPr>
          <p:nvPr>
            <p:ph type="body" sz="quarter" idx="24" hasCustomPrompt="1"/>
          </p:nvPr>
        </p:nvSpPr>
        <p:spPr>
          <a:xfrm>
            <a:off x="3574428" y="3066947"/>
            <a:ext cx="2554255" cy="1505053"/>
          </a:xfrm>
        </p:spPr>
        <p:txBody>
          <a:bodyPr>
            <a:normAutofit/>
          </a:bodyPr>
          <a:lstStyle>
            <a:lvl1pPr marL="0" indent="0">
              <a:buNone/>
              <a:defRPr sz="1500" baseline="0"/>
            </a:lvl1pPr>
          </a:lstStyle>
          <a:p>
            <a:pPr lvl="0"/>
            <a:r>
              <a:rPr lang="pl-PL"/>
              <a:t>Active projects</a:t>
            </a:r>
            <a:endParaRPr lang="en-US"/>
          </a:p>
        </p:txBody>
      </p:sp>
      <p:sp>
        <p:nvSpPr>
          <p:cNvPr id="30" name="Symbol zastępczy tekstu 10"/>
          <p:cNvSpPr>
            <a:spLocks noGrp="1"/>
          </p:cNvSpPr>
          <p:nvPr>
            <p:ph type="body" sz="quarter" idx="25" hasCustomPrompt="1"/>
          </p:nvPr>
        </p:nvSpPr>
        <p:spPr>
          <a:xfrm>
            <a:off x="822702" y="1421028"/>
            <a:ext cx="2554255" cy="1505053"/>
          </a:xfrm>
        </p:spPr>
        <p:txBody>
          <a:bodyPr>
            <a:normAutofit/>
          </a:bodyPr>
          <a:lstStyle>
            <a:lvl1pPr marL="0" indent="0">
              <a:buNone/>
              <a:defRPr sz="1500"/>
            </a:lvl1pPr>
          </a:lstStyle>
          <a:p>
            <a:pPr lvl="0"/>
            <a:r>
              <a:rPr lang="pl-PL"/>
              <a:t>Completed projects</a:t>
            </a:r>
            <a:endParaRPr lang="en-US"/>
          </a:p>
        </p:txBody>
      </p:sp>
      <p:sp>
        <p:nvSpPr>
          <p:cNvPr id="31" name="Symbol zastępczy tekstu 10"/>
          <p:cNvSpPr>
            <a:spLocks noGrp="1"/>
          </p:cNvSpPr>
          <p:nvPr>
            <p:ph type="body" sz="quarter" idx="26" hasCustomPrompt="1"/>
          </p:nvPr>
        </p:nvSpPr>
        <p:spPr>
          <a:xfrm>
            <a:off x="822702" y="4712866"/>
            <a:ext cx="2554255" cy="1505053"/>
          </a:xfrm>
        </p:spPr>
        <p:txBody>
          <a:bodyPr/>
          <a:lstStyle>
            <a:lvl1pPr marL="0" indent="0">
              <a:buNone/>
              <a:defRPr sz="1500"/>
            </a:lvl1pPr>
          </a:lstStyle>
          <a:p>
            <a:pPr lvl="0"/>
            <a:r>
              <a:rPr lang="pl-PL"/>
              <a:t>Upcoming projects</a:t>
            </a:r>
            <a:endParaRPr lang="en-US"/>
          </a:p>
        </p:txBody>
      </p:sp>
      <p:sp>
        <p:nvSpPr>
          <p:cNvPr id="32" name="Symbol zastępczy tekstu 10"/>
          <p:cNvSpPr>
            <a:spLocks noGrp="1"/>
          </p:cNvSpPr>
          <p:nvPr>
            <p:ph type="body" sz="quarter" idx="27" hasCustomPrompt="1"/>
          </p:nvPr>
        </p:nvSpPr>
        <p:spPr>
          <a:xfrm>
            <a:off x="822702" y="3066947"/>
            <a:ext cx="2554255" cy="1505053"/>
          </a:xfrm>
        </p:spPr>
        <p:txBody>
          <a:bodyPr>
            <a:normAutofit/>
          </a:bodyPr>
          <a:lstStyle>
            <a:lvl1pPr marL="0" indent="0">
              <a:buNone/>
              <a:defRPr sz="1500" baseline="0"/>
            </a:lvl1pPr>
          </a:lstStyle>
          <a:p>
            <a:pPr lvl="0"/>
            <a:r>
              <a:rPr lang="pl-PL"/>
              <a:t>Active projects</a:t>
            </a:r>
            <a:endParaRPr lang="en-US"/>
          </a:p>
        </p:txBody>
      </p:sp>
      <p:pic>
        <p:nvPicPr>
          <p:cNvPr id="39" name="Obraz 38"/>
          <p:cNvPicPr>
            <a:picLocks noChangeAspect="1"/>
          </p:cNvPicPr>
          <p:nvPr/>
        </p:nvPicPr>
        <p:blipFill>
          <a:blip r:embed="rId2"/>
          <a:stretch>
            <a:fillRect/>
          </a:stretch>
        </p:blipFill>
        <p:spPr>
          <a:xfrm>
            <a:off x="392896" y="4870593"/>
            <a:ext cx="161912" cy="215883"/>
          </a:xfrm>
          <a:prstGeom prst="rect">
            <a:avLst/>
          </a:prstGeom>
        </p:spPr>
      </p:pic>
      <p:pic>
        <p:nvPicPr>
          <p:cNvPr id="40" name="Obraz 39"/>
          <p:cNvPicPr>
            <a:picLocks noChangeAspect="1"/>
          </p:cNvPicPr>
          <p:nvPr/>
        </p:nvPicPr>
        <p:blipFill>
          <a:blip r:embed="rId3"/>
          <a:stretch>
            <a:fillRect/>
          </a:stretch>
        </p:blipFill>
        <p:spPr>
          <a:xfrm>
            <a:off x="363186" y="1556141"/>
            <a:ext cx="226223" cy="238499"/>
          </a:xfrm>
          <a:prstGeom prst="rect">
            <a:avLst/>
          </a:prstGeom>
        </p:spPr>
      </p:pic>
      <p:pic>
        <p:nvPicPr>
          <p:cNvPr id="41" name="Obraz 40"/>
          <p:cNvPicPr>
            <a:picLocks noChangeAspect="1"/>
          </p:cNvPicPr>
          <p:nvPr/>
        </p:nvPicPr>
        <p:blipFill>
          <a:blip r:embed="rId4"/>
          <a:stretch>
            <a:fillRect/>
          </a:stretch>
        </p:blipFill>
        <p:spPr>
          <a:xfrm>
            <a:off x="364624" y="3165178"/>
            <a:ext cx="224784" cy="323373"/>
          </a:xfrm>
          <a:prstGeom prst="rect">
            <a:avLst/>
          </a:prstGeom>
        </p:spPr>
      </p:pic>
      <p:sp>
        <p:nvSpPr>
          <p:cNvPr id="4" name="Symbol zastępczy tekstu 3"/>
          <p:cNvSpPr>
            <a:spLocks noGrp="1"/>
          </p:cNvSpPr>
          <p:nvPr>
            <p:ph type="body" sz="quarter" idx="28" hasCustomPrompt="1"/>
          </p:nvPr>
        </p:nvSpPr>
        <p:spPr>
          <a:xfrm>
            <a:off x="2701529"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
        <p:nvSpPr>
          <p:cNvPr id="20" name="Symbol zastępczy tekstu 3"/>
          <p:cNvSpPr>
            <a:spLocks noGrp="1"/>
          </p:cNvSpPr>
          <p:nvPr>
            <p:ph type="body" sz="quarter" idx="29" hasCustomPrompt="1"/>
          </p:nvPr>
        </p:nvSpPr>
        <p:spPr>
          <a:xfrm>
            <a:off x="5453598"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
        <p:nvSpPr>
          <p:cNvPr id="21" name="Symbol zastępczy tekstu 3"/>
          <p:cNvSpPr>
            <a:spLocks noGrp="1"/>
          </p:cNvSpPr>
          <p:nvPr>
            <p:ph type="body" sz="quarter" idx="30" hasCustomPrompt="1"/>
          </p:nvPr>
        </p:nvSpPr>
        <p:spPr>
          <a:xfrm>
            <a:off x="8205325"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Tree>
    <p:extLst>
      <p:ext uri="{BB962C8B-B14F-4D97-AF65-F5344CB8AC3E}">
        <p14:creationId xmlns:p14="http://schemas.microsoft.com/office/powerpoint/2010/main" val="37771555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ytuł i zawartoś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313522"/>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32EF287-33BB-3C43-881B-28D41A3A4E93}" type="datetimeFigureOut">
              <a:rPr lang="en-US" smtClean="0"/>
              <a:t>11/01/17</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24816CB-16DB-514B-816E-EDD377F4D4C3}" type="slidenum">
              <a:rPr lang="en-US" smtClean="0"/>
              <a:t>‹#›</a:t>
            </a:fld>
            <a:endParaRPr lang="en-US"/>
          </a:p>
        </p:txBody>
      </p:sp>
    </p:spTree>
    <p:extLst>
      <p:ext uri="{BB962C8B-B14F-4D97-AF65-F5344CB8AC3E}">
        <p14:creationId xmlns:p14="http://schemas.microsoft.com/office/powerpoint/2010/main" val="2052854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2EF287-33BB-3C43-881B-28D41A3A4E93}" type="datetimeFigureOut">
              <a:rPr lang="en-US" smtClean="0"/>
              <a:t>11/01/17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24816CB-16DB-514B-816E-EDD377F4D4C3}" type="slidenum">
              <a:rPr lang="en-US" smtClean="0"/>
              <a:t>‹#›</a:t>
            </a:fld>
            <a:endParaRPr lang="en-US"/>
          </a:p>
        </p:txBody>
      </p:sp>
    </p:spTree>
    <p:extLst>
      <p:ext uri="{BB962C8B-B14F-4D97-AF65-F5344CB8AC3E}">
        <p14:creationId xmlns:p14="http://schemas.microsoft.com/office/powerpoint/2010/main" val="11860439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011D2DA8-68AC-A943-9D18-8C3198C74F9A}" type="datetimeFigureOut">
              <a:rPr lang="en-US" smtClean="0"/>
              <a:t>11/01/17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7C75166-F071-5C45-B435-395E8C45297E}" type="slidenum">
              <a:rPr lang="en-US" smtClean="0"/>
              <a:t>‹#›</a:t>
            </a:fld>
            <a:endParaRPr lang="en-US"/>
          </a:p>
        </p:txBody>
      </p:sp>
    </p:spTree>
    <p:extLst>
      <p:ext uri="{BB962C8B-B14F-4D97-AF65-F5344CB8AC3E}">
        <p14:creationId xmlns:p14="http://schemas.microsoft.com/office/powerpoint/2010/main" val="3872080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lang="en-US" sz="2800" dirty="0">
                <a:solidFill>
                  <a:srgbClr val="BD392F"/>
                </a:solidFill>
              </a:defRPr>
            </a:lvl1pPr>
          </a:lstStyle>
          <a:p>
            <a:r>
              <a:rPr lang="pl-PL" dirty="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7"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98"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9"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0"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1"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2"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3"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4"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5"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6"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7"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8"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9"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10"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1"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2"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3"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4"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5"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6"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25" name="Rectangle 24"/>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1745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sp>
        <p:nvSpPr>
          <p:cNvPr id="34" name="Prostokąt 2"/>
          <p:cNvSpPr/>
          <p:nvPr/>
        </p:nvSpPr>
        <p:spPr>
          <a:xfrm>
            <a:off x="0"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ln>
                <a:noFill/>
              </a:ln>
              <a:solidFill>
                <a:schemeClr val="bg1"/>
              </a:solidFill>
            </a:endParaRPr>
          </a:p>
        </p:txBody>
      </p:sp>
      <p:sp>
        <p:nvSpPr>
          <p:cNvPr id="71" name="Freeform 37"/>
          <p:cNvSpPr>
            <a:spLocks/>
          </p:cNvSpPr>
          <p:nvPr/>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grpSp>
        <p:nvGrpSpPr>
          <p:cNvPr id="68" name="Group 19"/>
          <p:cNvGrpSpPr>
            <a:grpSpLocks noChangeAspect="1"/>
          </p:cNvGrpSpPr>
          <p:nvPr/>
        </p:nvGrpSpPr>
        <p:grpSpPr bwMode="auto">
          <a:xfrm>
            <a:off x="614562" y="5834059"/>
            <a:ext cx="438164" cy="564684"/>
            <a:chOff x="2074" y="843"/>
            <a:chExt cx="1615" cy="1561"/>
          </a:xfrm>
        </p:grpSpPr>
        <p:sp>
          <p:nvSpPr>
            <p:cNvPr id="10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7"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bg1"/>
                </a:solidFill>
              </a:defRPr>
            </a:lvl1pPr>
          </a:lstStyle>
          <a:p>
            <a:r>
              <a:rPr lang="pl-PL" dirty="0"/>
              <a:t>EDIT TITLE</a:t>
            </a:r>
            <a:endParaRPr lang="en-US" dirty="0"/>
          </a:p>
        </p:txBody>
      </p:sp>
      <p:sp>
        <p:nvSpPr>
          <p:cNvPr id="70" name="Freeform 36"/>
          <p:cNvSpPr>
            <a:spLocks/>
          </p:cNvSpPr>
          <p:nvPr/>
        </p:nvSpPr>
        <p:spPr bwMode="auto">
          <a:xfrm>
            <a:off x="6436070" y="1826491"/>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2" name="Freeform 38"/>
          <p:cNvSpPr>
            <a:spLocks/>
          </p:cNvSpPr>
          <p:nvPr/>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39"/>
          <p:cNvSpPr>
            <a:spLocks/>
          </p:cNvSpPr>
          <p:nvPr/>
        </p:nvSpPr>
        <p:spPr bwMode="auto">
          <a:xfrm>
            <a:off x="6466735" y="2460515"/>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4" name="Freeform 41"/>
          <p:cNvSpPr>
            <a:spLocks/>
          </p:cNvSpPr>
          <p:nvPr/>
        </p:nvSpPr>
        <p:spPr bwMode="auto">
          <a:xfrm>
            <a:off x="2197854" y="1874922"/>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45"/>
          <p:cNvSpPr>
            <a:spLocks/>
          </p:cNvSpPr>
          <p:nvPr/>
        </p:nvSpPr>
        <p:spPr bwMode="auto">
          <a:xfrm>
            <a:off x="5790424" y="1505865"/>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48"/>
          <p:cNvSpPr>
            <a:spLocks/>
          </p:cNvSpPr>
          <p:nvPr/>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3" name="Freeform 50"/>
          <p:cNvSpPr>
            <a:spLocks/>
          </p:cNvSpPr>
          <p:nvPr/>
        </p:nvSpPr>
        <p:spPr bwMode="auto">
          <a:xfrm>
            <a:off x="6101316"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4" name="Freeform 51"/>
          <p:cNvSpPr>
            <a:spLocks noEditPoints="1"/>
          </p:cNvSpPr>
          <p:nvPr/>
        </p:nvSpPr>
        <p:spPr bwMode="auto">
          <a:xfrm>
            <a:off x="5701989" y="1760038"/>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nvGrpSpPr>
          <p:cNvPr id="7195" name="Group 7194"/>
          <p:cNvGrpSpPr/>
          <p:nvPr/>
        </p:nvGrpSpPr>
        <p:grpSpPr>
          <a:xfrm>
            <a:off x="3220855" y="1504753"/>
            <a:ext cx="342870" cy="450072"/>
            <a:chOff x="11775572" y="1451125"/>
            <a:chExt cx="267767" cy="263615"/>
          </a:xfrm>
        </p:grpSpPr>
        <p:sp>
          <p:nvSpPr>
            <p:cNvPr id="85" name="Freeform 52"/>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6" name="Freeform 53"/>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7" name="Freeform 54"/>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8" name="Freeform 55"/>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9" name="Freeform 56"/>
            <p:cNvSpPr>
              <a:spLocks noEditPoints="1"/>
            </p:cNvSpPr>
            <p:nvPr/>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130" name="Freeform 57"/>
          <p:cNvSpPr>
            <a:spLocks noEditPoints="1"/>
          </p:cNvSpPr>
          <p:nvPr/>
        </p:nvSpPr>
        <p:spPr bwMode="auto">
          <a:xfrm>
            <a:off x="4500915" y="1782855"/>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69" name="Freeform 37"/>
          <p:cNvSpPr>
            <a:spLocks/>
          </p:cNvSpPr>
          <p:nvPr/>
        </p:nvSpPr>
        <p:spPr bwMode="auto">
          <a:xfrm>
            <a:off x="2461339" y="2021082"/>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73" name="Freeform 40"/>
          <p:cNvSpPr>
            <a:spLocks/>
          </p:cNvSpPr>
          <p:nvPr/>
        </p:nvSpPr>
        <p:spPr bwMode="auto">
          <a:xfrm>
            <a:off x="4091730"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5" name="Freeform 42"/>
          <p:cNvSpPr>
            <a:spLocks/>
          </p:cNvSpPr>
          <p:nvPr/>
        </p:nvSpPr>
        <p:spPr bwMode="auto">
          <a:xfrm>
            <a:off x="2908584" y="1827125"/>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7" name="Freeform 44"/>
          <p:cNvSpPr>
            <a:spLocks/>
          </p:cNvSpPr>
          <p:nvPr/>
        </p:nvSpPr>
        <p:spPr bwMode="auto">
          <a:xfrm>
            <a:off x="3731386" y="1752257"/>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8" name="Freeform 45"/>
          <p:cNvSpPr>
            <a:spLocks/>
          </p:cNvSpPr>
          <p:nvPr/>
        </p:nvSpPr>
        <p:spPr bwMode="auto">
          <a:xfrm>
            <a:off x="4139078"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9" name="Freeform 46"/>
          <p:cNvSpPr>
            <a:spLocks/>
          </p:cNvSpPr>
          <p:nvPr/>
        </p:nvSpPr>
        <p:spPr bwMode="auto">
          <a:xfrm>
            <a:off x="2668988" y="2226448"/>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1" name="Freeform 48"/>
          <p:cNvSpPr>
            <a:spLocks/>
          </p:cNvSpPr>
          <p:nvPr/>
        </p:nvSpPr>
        <p:spPr bwMode="auto">
          <a:xfrm>
            <a:off x="4197265" y="1162341"/>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2" name="Freeform 49"/>
          <p:cNvSpPr>
            <a:spLocks/>
          </p:cNvSpPr>
          <p:nvPr/>
        </p:nvSpPr>
        <p:spPr bwMode="auto">
          <a:xfrm>
            <a:off x="6140680" y="1923520"/>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83" name="Freeform 50"/>
          <p:cNvSpPr>
            <a:spLocks/>
          </p:cNvSpPr>
          <p:nvPr/>
        </p:nvSpPr>
        <p:spPr bwMode="auto">
          <a:xfrm>
            <a:off x="3244018" y="1843857"/>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4" name="Freeform 51"/>
          <p:cNvSpPr>
            <a:spLocks/>
          </p:cNvSpPr>
          <p:nvPr/>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5" name="Freeform 52"/>
          <p:cNvSpPr>
            <a:spLocks/>
          </p:cNvSpPr>
          <p:nvPr/>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7" name="Freeform 54"/>
          <p:cNvSpPr>
            <a:spLocks/>
          </p:cNvSpPr>
          <p:nvPr/>
        </p:nvSpPr>
        <p:spPr bwMode="auto">
          <a:xfrm>
            <a:off x="2558319" y="1531242"/>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9" name="Freeform 56"/>
          <p:cNvSpPr>
            <a:spLocks/>
          </p:cNvSpPr>
          <p:nvPr/>
        </p:nvSpPr>
        <p:spPr bwMode="auto">
          <a:xfrm>
            <a:off x="3629653"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1" name="Freeform 58"/>
          <p:cNvSpPr>
            <a:spLocks/>
          </p:cNvSpPr>
          <p:nvPr/>
        </p:nvSpPr>
        <p:spPr bwMode="auto">
          <a:xfrm>
            <a:off x="3699820"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2" name="Freeform 59"/>
          <p:cNvSpPr>
            <a:spLocks/>
          </p:cNvSpPr>
          <p:nvPr/>
        </p:nvSpPr>
        <p:spPr bwMode="auto">
          <a:xfrm>
            <a:off x="3516700" y="2224169"/>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3" name="Freeform 60"/>
          <p:cNvSpPr>
            <a:spLocks/>
          </p:cNvSpPr>
          <p:nvPr/>
        </p:nvSpPr>
        <p:spPr bwMode="auto">
          <a:xfrm>
            <a:off x="3516700" y="2224167"/>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55"/>
          <p:cNvSpPr>
            <a:spLocks/>
          </p:cNvSpPr>
          <p:nvPr/>
        </p:nvSpPr>
        <p:spPr bwMode="auto">
          <a:xfrm>
            <a:off x="4783158" y="1423232"/>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7"/>
          <p:cNvSpPr>
            <a:spLocks/>
          </p:cNvSpPr>
          <p:nvPr/>
        </p:nvSpPr>
        <p:spPr bwMode="auto">
          <a:xfrm>
            <a:off x="5462560" y="1659434"/>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45"/>
          <p:cNvSpPr>
            <a:spLocks/>
          </p:cNvSpPr>
          <p:nvPr/>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1" name="Freeform 47"/>
          <p:cNvSpPr>
            <a:spLocks/>
          </p:cNvSpPr>
          <p:nvPr/>
        </p:nvSpPr>
        <p:spPr bwMode="auto">
          <a:xfrm rot="2741972">
            <a:off x="1933202" y="1872245"/>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5" name="Group 5"/>
          <p:cNvGrpSpPr>
            <a:grpSpLocks noChangeAspect="1"/>
          </p:cNvGrpSpPr>
          <p:nvPr/>
        </p:nvGrpSpPr>
        <p:grpSpPr bwMode="auto">
          <a:xfrm>
            <a:off x="7753091" y="5768522"/>
            <a:ext cx="959338" cy="678757"/>
            <a:chOff x="1640" y="963"/>
            <a:chExt cx="2480" cy="1316"/>
          </a:xfrm>
          <a:solidFill>
            <a:schemeClr val="bg1"/>
          </a:solidFill>
        </p:grpSpPr>
        <p:sp>
          <p:nvSpPr>
            <p:cNvPr id="76"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4716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sp>
        <p:nvSpPr>
          <p:cNvPr id="71" name="Freeform 37"/>
          <p:cNvSpPr>
            <a:spLocks/>
          </p:cNvSpPr>
          <p:nvPr/>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grpSp>
        <p:nvGrpSpPr>
          <p:cNvPr id="68" name="Group 19"/>
          <p:cNvGrpSpPr>
            <a:grpSpLocks noChangeAspect="1"/>
          </p:cNvGrpSpPr>
          <p:nvPr/>
        </p:nvGrpSpPr>
        <p:grpSpPr bwMode="auto">
          <a:xfrm>
            <a:off x="614562" y="5834059"/>
            <a:ext cx="438164" cy="564684"/>
            <a:chOff x="2074" y="843"/>
            <a:chExt cx="1615" cy="1561"/>
          </a:xfrm>
        </p:grpSpPr>
        <p:sp>
          <p:nvSpPr>
            <p:cNvPr id="10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7"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
        <p:nvSpPr>
          <p:cNvPr id="70" name="Freeform 36"/>
          <p:cNvSpPr>
            <a:spLocks/>
          </p:cNvSpPr>
          <p:nvPr/>
        </p:nvSpPr>
        <p:spPr bwMode="auto">
          <a:xfrm>
            <a:off x="6436070" y="1826491"/>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2" name="Freeform 38"/>
          <p:cNvSpPr>
            <a:spLocks/>
          </p:cNvSpPr>
          <p:nvPr/>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39"/>
          <p:cNvSpPr>
            <a:spLocks/>
          </p:cNvSpPr>
          <p:nvPr/>
        </p:nvSpPr>
        <p:spPr bwMode="auto">
          <a:xfrm>
            <a:off x="6466735" y="2460515"/>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4" name="Freeform 41"/>
          <p:cNvSpPr>
            <a:spLocks/>
          </p:cNvSpPr>
          <p:nvPr/>
        </p:nvSpPr>
        <p:spPr bwMode="auto">
          <a:xfrm>
            <a:off x="2197854" y="1874922"/>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45"/>
          <p:cNvSpPr>
            <a:spLocks/>
          </p:cNvSpPr>
          <p:nvPr/>
        </p:nvSpPr>
        <p:spPr bwMode="auto">
          <a:xfrm>
            <a:off x="5790424" y="1505865"/>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48"/>
          <p:cNvSpPr>
            <a:spLocks/>
          </p:cNvSpPr>
          <p:nvPr/>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3" name="Freeform 50"/>
          <p:cNvSpPr>
            <a:spLocks/>
          </p:cNvSpPr>
          <p:nvPr/>
        </p:nvSpPr>
        <p:spPr bwMode="auto">
          <a:xfrm>
            <a:off x="6101316"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4" name="Freeform 51"/>
          <p:cNvSpPr>
            <a:spLocks noEditPoints="1"/>
          </p:cNvSpPr>
          <p:nvPr/>
        </p:nvSpPr>
        <p:spPr bwMode="auto">
          <a:xfrm>
            <a:off x="5701989" y="1760038"/>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nvGrpSpPr>
          <p:cNvPr id="7195" name="Group 7194"/>
          <p:cNvGrpSpPr/>
          <p:nvPr/>
        </p:nvGrpSpPr>
        <p:grpSpPr>
          <a:xfrm>
            <a:off x="3220855" y="1504753"/>
            <a:ext cx="342870" cy="450072"/>
            <a:chOff x="11775572" y="1451125"/>
            <a:chExt cx="267767" cy="263615"/>
          </a:xfrm>
        </p:grpSpPr>
        <p:sp>
          <p:nvSpPr>
            <p:cNvPr id="85" name="Freeform 52"/>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6" name="Freeform 53"/>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7" name="Freeform 54"/>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8" name="Freeform 55"/>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9" name="Freeform 56"/>
            <p:cNvSpPr>
              <a:spLocks noEditPoints="1"/>
            </p:cNvSpPr>
            <p:nvPr/>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130" name="Freeform 57"/>
          <p:cNvSpPr>
            <a:spLocks noEditPoints="1"/>
          </p:cNvSpPr>
          <p:nvPr/>
        </p:nvSpPr>
        <p:spPr bwMode="auto">
          <a:xfrm>
            <a:off x="4500915" y="1782855"/>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69" name="Freeform 37"/>
          <p:cNvSpPr>
            <a:spLocks/>
          </p:cNvSpPr>
          <p:nvPr/>
        </p:nvSpPr>
        <p:spPr bwMode="auto">
          <a:xfrm>
            <a:off x="2461339" y="2021082"/>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73" name="Freeform 40"/>
          <p:cNvSpPr>
            <a:spLocks/>
          </p:cNvSpPr>
          <p:nvPr/>
        </p:nvSpPr>
        <p:spPr bwMode="auto">
          <a:xfrm>
            <a:off x="4091730"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5" name="Freeform 42"/>
          <p:cNvSpPr>
            <a:spLocks/>
          </p:cNvSpPr>
          <p:nvPr/>
        </p:nvSpPr>
        <p:spPr bwMode="auto">
          <a:xfrm>
            <a:off x="2908584" y="1827125"/>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7" name="Freeform 44"/>
          <p:cNvSpPr>
            <a:spLocks/>
          </p:cNvSpPr>
          <p:nvPr/>
        </p:nvSpPr>
        <p:spPr bwMode="auto">
          <a:xfrm>
            <a:off x="3731386" y="1752257"/>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8" name="Freeform 45"/>
          <p:cNvSpPr>
            <a:spLocks/>
          </p:cNvSpPr>
          <p:nvPr/>
        </p:nvSpPr>
        <p:spPr bwMode="auto">
          <a:xfrm>
            <a:off x="4139078"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9" name="Freeform 46"/>
          <p:cNvSpPr>
            <a:spLocks/>
          </p:cNvSpPr>
          <p:nvPr/>
        </p:nvSpPr>
        <p:spPr bwMode="auto">
          <a:xfrm>
            <a:off x="2668988" y="2226448"/>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1" name="Freeform 48"/>
          <p:cNvSpPr>
            <a:spLocks/>
          </p:cNvSpPr>
          <p:nvPr/>
        </p:nvSpPr>
        <p:spPr bwMode="auto">
          <a:xfrm>
            <a:off x="4197265" y="1162341"/>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2" name="Freeform 49"/>
          <p:cNvSpPr>
            <a:spLocks/>
          </p:cNvSpPr>
          <p:nvPr/>
        </p:nvSpPr>
        <p:spPr bwMode="auto">
          <a:xfrm>
            <a:off x="6140680" y="1923520"/>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83" name="Freeform 50"/>
          <p:cNvSpPr>
            <a:spLocks/>
          </p:cNvSpPr>
          <p:nvPr/>
        </p:nvSpPr>
        <p:spPr bwMode="auto">
          <a:xfrm>
            <a:off x="3244018" y="1843857"/>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4" name="Freeform 51"/>
          <p:cNvSpPr>
            <a:spLocks/>
          </p:cNvSpPr>
          <p:nvPr/>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5" name="Freeform 52"/>
          <p:cNvSpPr>
            <a:spLocks/>
          </p:cNvSpPr>
          <p:nvPr/>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7" name="Freeform 54"/>
          <p:cNvSpPr>
            <a:spLocks/>
          </p:cNvSpPr>
          <p:nvPr/>
        </p:nvSpPr>
        <p:spPr bwMode="auto">
          <a:xfrm>
            <a:off x="2558319" y="1531242"/>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9" name="Freeform 56"/>
          <p:cNvSpPr>
            <a:spLocks/>
          </p:cNvSpPr>
          <p:nvPr/>
        </p:nvSpPr>
        <p:spPr bwMode="auto">
          <a:xfrm>
            <a:off x="3629653"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1" name="Freeform 58"/>
          <p:cNvSpPr>
            <a:spLocks/>
          </p:cNvSpPr>
          <p:nvPr/>
        </p:nvSpPr>
        <p:spPr bwMode="auto">
          <a:xfrm>
            <a:off x="3699820"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2" name="Freeform 59"/>
          <p:cNvSpPr>
            <a:spLocks/>
          </p:cNvSpPr>
          <p:nvPr/>
        </p:nvSpPr>
        <p:spPr bwMode="auto">
          <a:xfrm>
            <a:off x="3516700" y="2224169"/>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3" name="Freeform 60"/>
          <p:cNvSpPr>
            <a:spLocks/>
          </p:cNvSpPr>
          <p:nvPr/>
        </p:nvSpPr>
        <p:spPr bwMode="auto">
          <a:xfrm>
            <a:off x="3516700" y="2224167"/>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55"/>
          <p:cNvSpPr>
            <a:spLocks/>
          </p:cNvSpPr>
          <p:nvPr/>
        </p:nvSpPr>
        <p:spPr bwMode="auto">
          <a:xfrm>
            <a:off x="4783158" y="1423232"/>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7"/>
          <p:cNvSpPr>
            <a:spLocks/>
          </p:cNvSpPr>
          <p:nvPr/>
        </p:nvSpPr>
        <p:spPr bwMode="auto">
          <a:xfrm>
            <a:off x="5462560" y="1659434"/>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45"/>
          <p:cNvSpPr>
            <a:spLocks/>
          </p:cNvSpPr>
          <p:nvPr/>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1" name="Freeform 47"/>
          <p:cNvSpPr>
            <a:spLocks/>
          </p:cNvSpPr>
          <p:nvPr/>
        </p:nvSpPr>
        <p:spPr bwMode="auto">
          <a:xfrm rot="2741972">
            <a:off x="1933202" y="1872245"/>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5" name="Group 5"/>
          <p:cNvGrpSpPr>
            <a:grpSpLocks noChangeAspect="1"/>
          </p:cNvGrpSpPr>
          <p:nvPr/>
        </p:nvGrpSpPr>
        <p:grpSpPr bwMode="auto">
          <a:xfrm>
            <a:off x="7753091" y="5768522"/>
            <a:ext cx="959338" cy="678757"/>
            <a:chOff x="1640" y="963"/>
            <a:chExt cx="2480" cy="1316"/>
          </a:xfrm>
          <a:solidFill>
            <a:schemeClr val="bg1"/>
          </a:solidFill>
        </p:grpSpPr>
        <p:sp>
          <p:nvSpPr>
            <p:cNvPr id="76"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4" name="Rectangle 63"/>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6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Empty + BG">
    <p:spTree>
      <p:nvGrpSpPr>
        <p:cNvPr id="1" name=""/>
        <p:cNvGrpSpPr/>
        <p:nvPr/>
      </p:nvGrpSpPr>
      <p:grpSpPr>
        <a:xfrm>
          <a:off x="0" y="0"/>
          <a:ext cx="0" cy="0"/>
          <a:chOff x="0" y="0"/>
          <a:chExt cx="0" cy="0"/>
        </a:xfrm>
      </p:grpSpPr>
      <p:grpSp>
        <p:nvGrpSpPr>
          <p:cNvPr id="26" name="Group 5"/>
          <p:cNvGrpSpPr>
            <a:grpSpLocks noChangeAspect="1"/>
          </p:cNvGrpSpPr>
          <p:nvPr/>
        </p:nvGrpSpPr>
        <p:grpSpPr bwMode="auto">
          <a:xfrm>
            <a:off x="0" y="2"/>
            <a:ext cx="5491870" cy="6773332"/>
            <a:chOff x="-2080" y="-2433"/>
            <a:chExt cx="6947" cy="6426"/>
          </a:xfrm>
        </p:grpSpPr>
        <p:sp>
          <p:nvSpPr>
            <p:cNvPr id="27" name="Freeform 26"/>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close/>
                </a:path>
              </a:pathLst>
            </a:custGeom>
            <a:solidFill>
              <a:srgbClr val="EB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Tree>
    <p:extLst>
      <p:ext uri="{BB962C8B-B14F-4D97-AF65-F5344CB8AC3E}">
        <p14:creationId xmlns:p14="http://schemas.microsoft.com/office/powerpoint/2010/main" val="178263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Empty">
    <p:spTree>
      <p:nvGrpSpPr>
        <p:cNvPr id="1" name=""/>
        <p:cNvGrpSpPr/>
        <p:nvPr/>
      </p:nvGrpSpPr>
      <p:grpSpPr>
        <a:xfrm>
          <a:off x="0" y="0"/>
          <a:ext cx="0" cy="0"/>
          <a:chOff x="0" y="0"/>
          <a:chExt cx="0" cy="0"/>
        </a:xfrm>
      </p:grpSpPr>
      <p:sp>
        <p:nvSpPr>
          <p:cNvPr id="3"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Tree>
    <p:extLst>
      <p:ext uri="{BB962C8B-B14F-4D97-AF65-F5344CB8AC3E}">
        <p14:creationId xmlns:p14="http://schemas.microsoft.com/office/powerpoint/2010/main" val="2740236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lor Gamm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COLOR GAMMA</a:t>
            </a:r>
          </a:p>
        </p:txBody>
      </p:sp>
      <p:sp>
        <p:nvSpPr>
          <p:cNvPr id="3" name="Rectangle 2"/>
          <p:cNvSpPr/>
          <p:nvPr/>
        </p:nvSpPr>
        <p:spPr>
          <a:xfrm>
            <a:off x="7505960" y="1726961"/>
            <a:ext cx="712243" cy="4082712"/>
          </a:xfrm>
          <a:prstGeom prst="rect">
            <a:avLst/>
          </a:prstGeom>
          <a:solidFill>
            <a:srgbClr val="426F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970340" y="1726961"/>
            <a:ext cx="712243" cy="4082712"/>
          </a:xfrm>
          <a:prstGeom prst="rect">
            <a:avLst/>
          </a:prstGeom>
          <a:solidFill>
            <a:srgbClr val="3171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372055" y="1726961"/>
            <a:ext cx="712243" cy="4082712"/>
          </a:xfrm>
          <a:prstGeom prst="rect">
            <a:avLst/>
          </a:prstGeom>
          <a:solidFill>
            <a:srgbClr val="1EA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238150" y="1726961"/>
            <a:ext cx="712243" cy="4082712"/>
          </a:xfrm>
          <a:prstGeom prst="rect">
            <a:avLst/>
          </a:prstGeom>
          <a:solidFill>
            <a:srgbClr val="F29B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104245" y="1726961"/>
            <a:ext cx="712243" cy="4082712"/>
          </a:xfrm>
          <a:prstGeom prst="rect">
            <a:avLst/>
          </a:prstGeom>
          <a:solidFill>
            <a:srgbClr val="BD39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836435" y="1726961"/>
            <a:ext cx="712243" cy="4082712"/>
          </a:xfrm>
          <a:prstGeom prst="rect">
            <a:avLst/>
          </a:prstGeom>
          <a:solidFill>
            <a:srgbClr val="7D99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98204" y="1726961"/>
            <a:ext cx="712243" cy="4082712"/>
          </a:xfrm>
          <a:prstGeom prst="rect">
            <a:avLst/>
          </a:prstGeom>
          <a:solidFill>
            <a:srgbClr val="4454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0711799"/>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286918" y="365126"/>
            <a:ext cx="8593493" cy="502623"/>
          </a:xfrm>
          <a:prstGeom prst="rect">
            <a:avLst/>
          </a:prstGeom>
        </p:spPr>
        <p:txBody>
          <a:bodyPr vert="horz" lIns="68580" tIns="34290" rIns="68580" bIns="34290" rtlCol="0" anchor="ctr">
            <a:noAutofit/>
          </a:bodyPr>
          <a:lstStyle/>
          <a:p>
            <a:r>
              <a:rPr lang="en-US" noProof="0" dirty="0"/>
              <a:t>Edit Title</a:t>
            </a:r>
          </a:p>
        </p:txBody>
      </p:sp>
      <p:sp>
        <p:nvSpPr>
          <p:cNvPr id="3" name="Symbol zastępczy tekstu 2"/>
          <p:cNvSpPr>
            <a:spLocks noGrp="1"/>
          </p:cNvSpPr>
          <p:nvPr>
            <p:ph type="body" idx="1"/>
          </p:nvPr>
        </p:nvSpPr>
        <p:spPr>
          <a:xfrm>
            <a:off x="286918" y="1196975"/>
            <a:ext cx="8593493" cy="4979988"/>
          </a:xfrm>
          <a:prstGeom prst="rect">
            <a:avLst/>
          </a:prstGeom>
        </p:spPr>
        <p:txBody>
          <a:bodyPr vert="horz" lIns="68580" tIns="34290" rIns="68580" bIns="34290" rtlCol="0">
            <a:normAutofit/>
          </a:bodyPr>
          <a:lstStyle/>
          <a:p>
            <a:pPr lvl="0"/>
            <a:r>
              <a:rPr lang="en-US" noProof="0" dirty="0"/>
              <a:t>Click here to enter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PoleTekstowe 1"/>
          <p:cNvSpPr txBox="1"/>
          <p:nvPr/>
        </p:nvSpPr>
        <p:spPr>
          <a:xfrm>
            <a:off x="286917" y="6524486"/>
            <a:ext cx="639162" cy="161583"/>
          </a:xfrm>
          <a:prstGeom prst="rect">
            <a:avLst/>
          </a:prstGeom>
          <a:noFill/>
        </p:spPr>
        <p:txBody>
          <a:bodyPr wrap="none" lIns="68580" tIns="34290" rIns="68580" bIns="34290" rtlCol="0">
            <a:spAutoFit/>
          </a:bodyPr>
          <a:lstStyle/>
          <a:p>
            <a:pPr indent="0" algn="l">
              <a:lnSpc>
                <a:spcPct val="100000"/>
              </a:lnSpc>
            </a:pPr>
            <a:r>
              <a:rPr lang="pl-PL" sz="600" b="0" dirty="0">
                <a:solidFill>
                  <a:schemeClr val="accent1"/>
                </a:solidFill>
                <a:latin typeface="+mj-lt"/>
                <a:cs typeface="Open Sans"/>
              </a:rPr>
              <a:t>www.luxoft.com</a:t>
            </a:r>
          </a:p>
        </p:txBody>
      </p:sp>
      <p:sp>
        <p:nvSpPr>
          <p:cNvPr id="10" name="Rectangle 4"/>
          <p:cNvSpPr/>
          <p:nvPr/>
        </p:nvSpPr>
        <p:spPr>
          <a:xfrm>
            <a:off x="8588182" y="6783577"/>
            <a:ext cx="555818" cy="76561"/>
          </a:xfrm>
          <a:custGeom>
            <a:avLst/>
            <a:gdLst/>
            <a:ahLst/>
            <a:cxnLst/>
            <a:rect l="l" t="t" r="r" b="b"/>
            <a:pathLst>
              <a:path w="555818" h="57421">
                <a:moveTo>
                  <a:pt x="57421" y="0"/>
                </a:moveTo>
                <a:lnTo>
                  <a:pt x="555818" y="0"/>
                </a:lnTo>
                <a:lnTo>
                  <a:pt x="555818" y="57421"/>
                </a:lnTo>
                <a:lnTo>
                  <a:pt x="0" y="57421"/>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11" name="Rectangle 7"/>
          <p:cNvSpPr>
            <a:spLocks noChangeArrowheads="1"/>
          </p:cNvSpPr>
          <p:nvPr/>
        </p:nvSpPr>
        <p:spPr bwMode="auto">
          <a:xfrm>
            <a:off x="5724525" y="6783577"/>
            <a:ext cx="2863659" cy="77924"/>
          </a:xfrm>
          <a:custGeom>
            <a:avLst/>
            <a:gdLst/>
            <a:ahLst/>
            <a:cxnLst/>
            <a:rect l="l" t="t" r="r" b="b"/>
            <a:pathLst>
              <a:path w="2863659" h="58443">
                <a:moveTo>
                  <a:pt x="0" y="0"/>
                </a:moveTo>
                <a:lnTo>
                  <a:pt x="92107" y="0"/>
                </a:lnTo>
                <a:lnTo>
                  <a:pt x="2806238" y="0"/>
                </a:lnTo>
                <a:lnTo>
                  <a:pt x="2863659" y="57421"/>
                </a:lnTo>
                <a:lnTo>
                  <a:pt x="92107" y="57421"/>
                </a:lnTo>
                <a:lnTo>
                  <a:pt x="92107" y="58443"/>
                </a:lnTo>
                <a:lnTo>
                  <a:pt x="0" y="58443"/>
                </a:lnTo>
                <a:close/>
              </a:path>
            </a:pathLst>
          </a:custGeom>
          <a:solidFill>
            <a:srgbClr val="E25A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2" name="Rectangle 6"/>
          <p:cNvSpPr>
            <a:spLocks noChangeArrowheads="1"/>
          </p:cNvSpPr>
          <p:nvPr/>
        </p:nvSpPr>
        <p:spPr bwMode="auto">
          <a:xfrm>
            <a:off x="-4" y="6783577"/>
            <a:ext cx="2862264" cy="77924"/>
          </a:xfrm>
          <a:prstGeom prst="rect">
            <a:avLst/>
          </a:prstGeom>
          <a:solidFill>
            <a:srgbClr val="043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6"/>
          <p:cNvSpPr>
            <a:spLocks noChangeArrowheads="1"/>
          </p:cNvSpPr>
          <p:nvPr/>
        </p:nvSpPr>
        <p:spPr bwMode="auto">
          <a:xfrm>
            <a:off x="2862260" y="6783577"/>
            <a:ext cx="2862264" cy="77924"/>
          </a:xfrm>
          <a:prstGeom prst="rect">
            <a:avLst/>
          </a:prstGeom>
          <a:solidFill>
            <a:srgbClr val="C01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grpSp>
        <p:nvGrpSpPr>
          <p:cNvPr id="14" name="Group 5"/>
          <p:cNvGrpSpPr>
            <a:grpSpLocks noChangeAspect="1"/>
          </p:cNvGrpSpPr>
          <p:nvPr/>
        </p:nvGrpSpPr>
        <p:grpSpPr bwMode="auto">
          <a:xfrm>
            <a:off x="8475589" y="6435932"/>
            <a:ext cx="430186" cy="304368"/>
            <a:chOff x="1640" y="963"/>
            <a:chExt cx="2480" cy="1316"/>
          </a:xfrm>
        </p:grpSpPr>
        <p:sp>
          <p:nvSpPr>
            <p:cNvPr id="15"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Oval 29"/>
          <p:cNvSpPr/>
          <p:nvPr/>
        </p:nvSpPr>
        <p:spPr>
          <a:xfrm>
            <a:off x="8810683" y="50104"/>
            <a:ext cx="291848" cy="389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en-US" sz="500" dirty="0">
              <a:solidFill>
                <a:prstClr val="white"/>
              </a:solidFill>
              <a:latin typeface="Calibri Light" panose="020F0302020204030204" pitchFamily="34" charset="0"/>
            </a:endParaRPr>
          </a:p>
        </p:txBody>
      </p:sp>
      <p:sp>
        <p:nvSpPr>
          <p:cNvPr id="4" name="TextBox 3"/>
          <p:cNvSpPr txBox="1"/>
          <p:nvPr/>
        </p:nvSpPr>
        <p:spPr>
          <a:xfrm>
            <a:off x="8810683" y="50104"/>
            <a:ext cx="291848" cy="389131"/>
          </a:xfrm>
          <a:prstGeom prst="rect">
            <a:avLst/>
          </a:prstGeom>
          <a:noFill/>
        </p:spPr>
        <p:txBody>
          <a:bodyPr wrap="square" lIns="0" tIns="0" rIns="0" bIns="0" rtlCol="0" anchor="ctr">
            <a:noAutofit/>
          </a:bodyPr>
          <a:lstStyle/>
          <a:p>
            <a:pPr algn="ctr"/>
            <a:fld id="{68AAC1A9-6820-404F-9E78-0F0008539738}" type="slidenum">
              <a:rPr lang="en-US" sz="1200" smtClean="0">
                <a:solidFill>
                  <a:schemeClr val="bg1"/>
                </a:solidFill>
                <a:latin typeface="+mj-lt"/>
              </a:rPr>
              <a:pPr algn="ctr"/>
              <a:t>‹#›</a:t>
            </a:fld>
            <a:endParaRPr lang="en-US" sz="1200" dirty="0">
              <a:solidFill>
                <a:schemeClr val="bg1"/>
              </a:solidFill>
              <a:latin typeface="+mj-lt"/>
            </a:endParaRPr>
          </a:p>
        </p:txBody>
      </p:sp>
    </p:spTree>
    <p:extLst>
      <p:ext uri="{BB962C8B-B14F-4D97-AF65-F5344CB8AC3E}">
        <p14:creationId xmlns:p14="http://schemas.microsoft.com/office/powerpoint/2010/main" val="224570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xStyles>
    <p:titleStyle>
      <a:lvl1pPr algn="l" defTabSz="685800" rtl="0" eaLnBrk="1" latinLnBrk="0" hangingPunct="1">
        <a:lnSpc>
          <a:spcPct val="100000"/>
        </a:lnSpc>
        <a:spcBef>
          <a:spcPts val="450"/>
        </a:spcBef>
        <a:spcAft>
          <a:spcPts val="450"/>
        </a:spcAft>
        <a:buNone/>
        <a:defRPr sz="2300" b="0" i="0" kern="1200" cap="all" baseline="0">
          <a:solidFill>
            <a:srgbClr val="BD392F"/>
          </a:solidFill>
          <a:latin typeface="+mn-lt"/>
          <a:ea typeface="Avenir Next Medium" charset="0"/>
          <a:cs typeface="Avenir Next Medium" charset="0"/>
        </a:defRPr>
      </a:lvl1pPr>
    </p:titleStyle>
    <p:bodyStyle>
      <a:lvl1pPr marL="270000" indent="-270000" algn="l" defTabSz="685800" rtl="0" eaLnBrk="1" latinLnBrk="0" hangingPunct="1">
        <a:lnSpc>
          <a:spcPct val="130000"/>
        </a:lnSpc>
        <a:spcBef>
          <a:spcPts val="450"/>
        </a:spcBef>
        <a:spcAft>
          <a:spcPts val="450"/>
        </a:spcAft>
        <a:buClr>
          <a:srgbClr val="BD392F"/>
        </a:buClr>
        <a:buFont typeface="Wingdings" panose="05000000000000000000" pitchFamily="2" charset="2"/>
        <a:buChar char="w"/>
        <a:defRPr sz="2100" kern="1200">
          <a:solidFill>
            <a:srgbClr val="445469"/>
          </a:solidFill>
          <a:latin typeface="+mj-lt"/>
          <a:ea typeface="Avenir Next" charset="0"/>
          <a:cs typeface="Avenir Next" charset="0"/>
        </a:defRPr>
      </a:lvl1pPr>
      <a:lvl2pPr marL="514350" indent="-270000" algn="l" defTabSz="685800" rtl="0" eaLnBrk="1" latinLnBrk="0" hangingPunct="1">
        <a:lnSpc>
          <a:spcPct val="130000"/>
        </a:lnSpc>
        <a:spcBef>
          <a:spcPts val="450"/>
        </a:spcBef>
        <a:spcAft>
          <a:spcPts val="450"/>
        </a:spcAft>
        <a:buClr>
          <a:srgbClr val="BD392F"/>
        </a:buClr>
        <a:buFont typeface="Arial" panose="020B0604020202020204" pitchFamily="34" charset="0"/>
        <a:buChar char="­"/>
        <a:defRPr sz="1800" kern="1200">
          <a:solidFill>
            <a:srgbClr val="445469"/>
          </a:solidFill>
          <a:latin typeface="+mj-lt"/>
          <a:ea typeface="Avenir Next" charset="0"/>
          <a:cs typeface="Avenir Next" charset="0"/>
        </a:defRPr>
      </a:lvl2pPr>
      <a:lvl3pPr marL="857250" indent="-270000" algn="l" defTabSz="685800" rtl="0" eaLnBrk="1" latinLnBrk="0" hangingPunct="1">
        <a:lnSpc>
          <a:spcPct val="130000"/>
        </a:lnSpc>
        <a:spcBef>
          <a:spcPts val="450"/>
        </a:spcBef>
        <a:spcAft>
          <a:spcPts val="450"/>
        </a:spcAft>
        <a:buClr>
          <a:srgbClr val="445469"/>
        </a:buClr>
        <a:buFont typeface="Wingdings" panose="05000000000000000000" pitchFamily="2" charset="2"/>
        <a:buChar char="w"/>
        <a:defRPr sz="1500" kern="1200">
          <a:solidFill>
            <a:srgbClr val="445469"/>
          </a:solidFill>
          <a:latin typeface="+mj-lt"/>
          <a:ea typeface="Avenir Next" charset="0"/>
          <a:cs typeface="Avenir Next" charset="0"/>
        </a:defRPr>
      </a:lvl3pPr>
      <a:lvl4pPr marL="1200150" indent="-270000" algn="l" defTabSz="685800" rtl="0" eaLnBrk="1" latinLnBrk="0" hangingPunct="1">
        <a:lnSpc>
          <a:spcPct val="130000"/>
        </a:lnSpc>
        <a:spcBef>
          <a:spcPts val="450"/>
        </a:spcBef>
        <a:spcAft>
          <a:spcPts val="450"/>
        </a:spcAft>
        <a:buClr>
          <a:srgbClr val="445469"/>
        </a:buClr>
        <a:buFont typeface="Arial" panose="020B0604020202020204" pitchFamily="34" charset="0"/>
        <a:buChar char="­"/>
        <a:defRPr sz="1400" kern="1200">
          <a:solidFill>
            <a:srgbClr val="445469"/>
          </a:solidFill>
          <a:latin typeface="+mj-lt"/>
          <a:ea typeface="Avenir Next" charset="0"/>
          <a:cs typeface="Avenir Next" charset="0"/>
        </a:defRPr>
      </a:lvl4pPr>
      <a:lvl5pPr marL="1543050" indent="-270000" algn="l" defTabSz="685800" rtl="0" eaLnBrk="1" latinLnBrk="0" hangingPunct="1">
        <a:lnSpc>
          <a:spcPct val="130000"/>
        </a:lnSpc>
        <a:spcBef>
          <a:spcPts val="450"/>
        </a:spcBef>
        <a:spcAft>
          <a:spcPts val="450"/>
        </a:spcAft>
        <a:buClr>
          <a:srgbClr val="445469"/>
        </a:buClr>
        <a:buFont typeface="Wingdings" panose="05000000000000000000" pitchFamily="2" charset="2"/>
        <a:buChar char="w"/>
        <a:defRPr sz="1400" kern="1200">
          <a:solidFill>
            <a:srgbClr val="445469"/>
          </a:solidFill>
          <a:latin typeface="+mj-lt"/>
          <a:ea typeface="Avenir Next" charset="0"/>
          <a:cs typeface="Avenir Next"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7.png"/><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Angular 2</a:t>
            </a:r>
            <a:br>
              <a:rPr lang="en-US" dirty="0" smtClean="0"/>
            </a:br>
            <a:r>
              <a:rPr lang="en-US" dirty="0"/>
              <a:t/>
            </a:r>
            <a:br>
              <a:rPr lang="en-US" dirty="0"/>
            </a:br>
            <a:r>
              <a:rPr lang="en-US" sz="2000" dirty="0" smtClean="0"/>
              <a:t>observables in angular 2:</a:t>
            </a:r>
            <a:br>
              <a:rPr lang="en-US" sz="2000" dirty="0" smtClean="0"/>
            </a:br>
            <a:r>
              <a:rPr lang="en-US" sz="2000" dirty="0" smtClean="0"/>
              <a:t>introduction</a:t>
            </a:r>
            <a:endParaRPr lang="en-US" dirty="0"/>
          </a:p>
        </p:txBody>
      </p:sp>
    </p:spTree>
    <p:extLst>
      <p:ext uri="{BB962C8B-B14F-4D97-AF65-F5344CB8AC3E}">
        <p14:creationId xmlns:p14="http://schemas.microsoft.com/office/powerpoint/2010/main" val="261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Component with observable</a:t>
            </a:r>
            <a:endParaRPr lang="ru-RU" dirty="0"/>
          </a:p>
        </p:txBody>
      </p:sp>
      <p:sp>
        <p:nvSpPr>
          <p:cNvPr id="4" name="Rectangle 3"/>
          <p:cNvSpPr/>
          <p:nvPr/>
        </p:nvSpPr>
        <p:spPr>
          <a:xfrm>
            <a:off x="579120" y="1025109"/>
            <a:ext cx="8453120" cy="5355313"/>
          </a:xfrm>
          <a:prstGeom prst="rect">
            <a:avLst/>
          </a:prstGeom>
        </p:spPr>
        <p:txBody>
          <a:bodyPr wrap="square">
            <a:spAutoFit/>
          </a:bodyPr>
          <a:lstStyle/>
          <a:p>
            <a:r>
              <a:rPr lang="en-US" b="1" dirty="0">
                <a:solidFill>
                  <a:srgbClr val="000080"/>
                </a:solidFill>
              </a:rPr>
              <a:t>export class </a:t>
            </a:r>
            <a:r>
              <a:rPr lang="en-US" dirty="0" err="1"/>
              <a:t>FilmsComponent</a:t>
            </a:r>
            <a:r>
              <a:rPr lang="en-US" dirty="0"/>
              <a:t> {</a:t>
            </a:r>
            <a:br>
              <a:rPr lang="en-US" dirty="0"/>
            </a:br>
            <a:r>
              <a:rPr lang="en-US" dirty="0"/>
              <a:t>    </a:t>
            </a:r>
            <a:r>
              <a:rPr lang="en-US" b="1" dirty="0">
                <a:solidFill>
                  <a:srgbClr val="660E7A"/>
                </a:solidFill>
              </a:rPr>
              <a:t>title</a:t>
            </a:r>
            <a:r>
              <a:rPr lang="en-US" dirty="0"/>
              <a:t>: </a:t>
            </a:r>
            <a:r>
              <a:rPr lang="en-US" b="1" dirty="0">
                <a:solidFill>
                  <a:srgbClr val="000080"/>
                </a:solidFill>
              </a:rPr>
              <a:t>string </a:t>
            </a:r>
            <a:r>
              <a:rPr lang="en-US" dirty="0"/>
              <a:t>= </a:t>
            </a:r>
            <a:r>
              <a:rPr lang="en-US" b="1" dirty="0">
                <a:solidFill>
                  <a:srgbClr val="008000"/>
                </a:solidFill>
              </a:rPr>
              <a:t>'Films'</a:t>
            </a:r>
            <a:r>
              <a:rPr lang="en-US" dirty="0"/>
              <a:t>;</a:t>
            </a:r>
            <a:br>
              <a:rPr lang="en-US" dirty="0"/>
            </a:br>
            <a:r>
              <a:rPr lang="en-US" dirty="0"/>
              <a:t>    </a:t>
            </a:r>
            <a:r>
              <a:rPr lang="en-US" b="1" dirty="0">
                <a:solidFill>
                  <a:srgbClr val="660E7A"/>
                </a:solidFill>
              </a:rPr>
              <a:t>films</a:t>
            </a:r>
            <a:r>
              <a:rPr lang="en-US" dirty="0"/>
              <a:t>: </a:t>
            </a:r>
            <a:r>
              <a:rPr lang="en-US" dirty="0" err="1"/>
              <a:t>FilmModel</a:t>
            </a:r>
            <a:r>
              <a:rPr lang="en-US" dirty="0"/>
              <a:t>[];</a:t>
            </a:r>
            <a:br>
              <a:rPr lang="en-US" dirty="0"/>
            </a:br>
            <a:r>
              <a:rPr lang="en-US" dirty="0"/>
              <a:t>    </a:t>
            </a:r>
            <a:r>
              <a:rPr lang="en-US" b="1" dirty="0">
                <a:solidFill>
                  <a:srgbClr val="000080"/>
                </a:solidFill>
              </a:rPr>
              <a:t>constructor</a:t>
            </a:r>
            <a:r>
              <a:rPr lang="en-US" dirty="0"/>
              <a:t>(</a:t>
            </a:r>
            <a:r>
              <a:rPr lang="en-US" b="1" dirty="0">
                <a:solidFill>
                  <a:srgbClr val="000080"/>
                </a:solidFill>
              </a:rPr>
              <a:t>private </a:t>
            </a:r>
            <a:r>
              <a:rPr lang="en-US" dirty="0"/>
              <a:t>_http: Http) { }</a:t>
            </a:r>
            <a:br>
              <a:rPr lang="en-US" dirty="0"/>
            </a:br>
            <a:r>
              <a:rPr lang="en-US" dirty="0"/>
              <a:t>    </a:t>
            </a:r>
            <a:r>
              <a:rPr lang="en-US" dirty="0" err="1">
                <a:solidFill>
                  <a:srgbClr val="7A7A43"/>
                </a:solidFill>
              </a:rPr>
              <a:t>ngOnInit</a:t>
            </a:r>
            <a:r>
              <a:rPr lang="en-US" dirty="0"/>
              <a:t>() {</a:t>
            </a:r>
            <a:br>
              <a:rPr lang="en-US" dirty="0"/>
            </a:br>
            <a:r>
              <a:rPr lang="en-US" dirty="0"/>
              <a:t>        </a:t>
            </a:r>
            <a:r>
              <a:rPr lang="en-US" b="1" dirty="0" err="1">
                <a:solidFill>
                  <a:srgbClr val="000080"/>
                </a:solidFill>
              </a:rPr>
              <a:t>this</a:t>
            </a:r>
            <a:r>
              <a:rPr lang="en-US" dirty="0" err="1"/>
              <a:t>.</a:t>
            </a:r>
            <a:r>
              <a:rPr lang="en-US" dirty="0" err="1">
                <a:solidFill>
                  <a:srgbClr val="7A7A43"/>
                </a:solidFill>
              </a:rPr>
              <a:t>getFilmsObservable</a:t>
            </a:r>
            <a:r>
              <a:rPr lang="en-US" dirty="0"/>
              <a:t>()</a:t>
            </a:r>
            <a:br>
              <a:rPr lang="en-US" dirty="0"/>
            </a:br>
            <a:r>
              <a:rPr lang="en-US" dirty="0"/>
              <a:t>            .</a:t>
            </a:r>
            <a:r>
              <a:rPr lang="en-US" dirty="0">
                <a:solidFill>
                  <a:srgbClr val="7A7A43"/>
                </a:solidFill>
              </a:rPr>
              <a:t>subscribe</a:t>
            </a:r>
            <a:r>
              <a:rPr lang="en-US" dirty="0"/>
              <a:t>(data =&gt; </a:t>
            </a:r>
            <a:r>
              <a:rPr lang="en-US" b="1" dirty="0" err="1">
                <a:solidFill>
                  <a:srgbClr val="000080"/>
                </a:solidFill>
              </a:rPr>
              <a:t>this</a:t>
            </a:r>
            <a:r>
              <a:rPr lang="en-US" dirty="0" err="1"/>
              <a:t>.</a:t>
            </a:r>
            <a:r>
              <a:rPr lang="en-US" b="1" dirty="0" err="1">
                <a:solidFill>
                  <a:srgbClr val="660E7A"/>
                </a:solidFill>
              </a:rPr>
              <a:t>films</a:t>
            </a:r>
            <a:r>
              <a:rPr lang="en-US" b="1" dirty="0">
                <a:solidFill>
                  <a:srgbClr val="660E7A"/>
                </a:solidFill>
              </a:rPr>
              <a:t> </a:t>
            </a:r>
            <a:r>
              <a:rPr lang="en-US" dirty="0"/>
              <a:t>= data);</a:t>
            </a:r>
            <a:br>
              <a:rPr lang="en-US" dirty="0"/>
            </a:br>
            <a:r>
              <a:rPr lang="en-US" dirty="0"/>
              <a:t>    </a:t>
            </a:r>
            <a:r>
              <a:rPr lang="en-US" dirty="0" smtClean="0"/>
              <a:t>}</a:t>
            </a:r>
            <a:r>
              <a:rPr lang="en-US" dirty="0"/>
              <a:t/>
            </a:r>
            <a:br>
              <a:rPr lang="en-US" dirty="0"/>
            </a:br>
            <a:r>
              <a:rPr lang="en-US" dirty="0"/>
              <a:t>    </a:t>
            </a:r>
            <a:r>
              <a:rPr lang="en-US" dirty="0" err="1">
                <a:solidFill>
                  <a:srgbClr val="7A7A43"/>
                </a:solidFill>
              </a:rPr>
              <a:t>getFilmsObservable</a:t>
            </a:r>
            <a:r>
              <a:rPr lang="en-US" dirty="0"/>
              <a:t>(): Observable&lt;</a:t>
            </a:r>
            <a:r>
              <a:rPr lang="en-US" dirty="0" err="1"/>
              <a:t>FilmModel</a:t>
            </a:r>
            <a:r>
              <a:rPr lang="en-US" dirty="0"/>
              <a:t>[]&gt; {</a:t>
            </a:r>
            <a:br>
              <a:rPr lang="en-US" dirty="0"/>
            </a:br>
            <a:r>
              <a:rPr lang="en-US" dirty="0"/>
              <a:t>        </a:t>
            </a:r>
            <a:r>
              <a:rPr lang="en-US" b="1" dirty="0">
                <a:solidFill>
                  <a:srgbClr val="000080"/>
                </a:solidFill>
              </a:rPr>
              <a:t>return this</a:t>
            </a:r>
            <a:r>
              <a:rPr lang="en-US" dirty="0"/>
              <a:t>._</a:t>
            </a:r>
            <a:r>
              <a:rPr lang="en-US" dirty="0" err="1"/>
              <a:t>http.</a:t>
            </a:r>
            <a:r>
              <a:rPr lang="en-US" dirty="0" err="1">
                <a:solidFill>
                  <a:srgbClr val="7A7A43"/>
                </a:solidFill>
              </a:rPr>
              <a:t>get</a:t>
            </a:r>
            <a:r>
              <a:rPr lang="en-US" dirty="0"/>
              <a:t>(</a:t>
            </a:r>
            <a:r>
              <a:rPr lang="en-US" b="1" dirty="0">
                <a:solidFill>
                  <a:srgbClr val="008000"/>
                </a:solidFill>
              </a:rPr>
              <a:t>'http://</a:t>
            </a:r>
            <a:r>
              <a:rPr lang="en-US" b="1" dirty="0" err="1">
                <a:solidFill>
                  <a:srgbClr val="008000"/>
                </a:solidFill>
              </a:rPr>
              <a:t>swapi.co</a:t>
            </a:r>
            <a:r>
              <a:rPr lang="en-US" b="1" dirty="0">
                <a:solidFill>
                  <a:srgbClr val="008000"/>
                </a:solidFill>
              </a:rPr>
              <a:t>/</a:t>
            </a:r>
            <a:r>
              <a:rPr lang="en-US" b="1" dirty="0" err="1">
                <a:solidFill>
                  <a:srgbClr val="008000"/>
                </a:solidFill>
              </a:rPr>
              <a:t>api</a:t>
            </a:r>
            <a:r>
              <a:rPr lang="en-US" b="1" dirty="0">
                <a:solidFill>
                  <a:srgbClr val="008000"/>
                </a:solidFill>
              </a:rPr>
              <a:t>/films'</a:t>
            </a:r>
            <a:r>
              <a:rPr lang="en-US" dirty="0"/>
              <a:t>)</a:t>
            </a:r>
            <a:br>
              <a:rPr lang="en-US" dirty="0"/>
            </a:br>
            <a:r>
              <a:rPr lang="en-US" dirty="0"/>
              <a:t>            .</a:t>
            </a:r>
            <a:r>
              <a:rPr lang="en-US" b="1" dirty="0">
                <a:solidFill>
                  <a:srgbClr val="660E7A"/>
                </a:solidFill>
              </a:rPr>
              <a:t>map</a:t>
            </a:r>
            <a:r>
              <a:rPr lang="en-US" dirty="0"/>
              <a:t>((response: Response) =&gt; </a:t>
            </a:r>
            <a:r>
              <a:rPr lang="en-US" dirty="0" err="1"/>
              <a:t>response.</a:t>
            </a:r>
            <a:r>
              <a:rPr lang="en-US" dirty="0" err="1">
                <a:solidFill>
                  <a:srgbClr val="7A7A43"/>
                </a:solidFill>
              </a:rPr>
              <a:t>json</a:t>
            </a:r>
            <a:r>
              <a:rPr lang="en-US" dirty="0"/>
              <a:t>() as </a:t>
            </a:r>
            <a:r>
              <a:rPr lang="en-US" dirty="0" err="1"/>
              <a:t>FilmModel</a:t>
            </a:r>
            <a:r>
              <a:rPr lang="en-US" dirty="0"/>
              <a:t>[])</a:t>
            </a:r>
            <a:br>
              <a:rPr lang="en-US" dirty="0"/>
            </a:br>
            <a:r>
              <a:rPr lang="en-US" dirty="0"/>
              <a:t>            .do(data =&gt; </a:t>
            </a:r>
            <a:r>
              <a:rPr lang="en-US" b="1" i="1" dirty="0" err="1">
                <a:solidFill>
                  <a:srgbClr val="660E7A"/>
                </a:solidFill>
              </a:rPr>
              <a:t>console</a:t>
            </a:r>
            <a:r>
              <a:rPr lang="en-US" dirty="0" err="1"/>
              <a:t>.</a:t>
            </a:r>
            <a:r>
              <a:rPr lang="en-US" dirty="0" err="1">
                <a:solidFill>
                  <a:srgbClr val="7A7A43"/>
                </a:solidFill>
              </a:rPr>
              <a:t>log</a:t>
            </a:r>
            <a:r>
              <a:rPr lang="en-US" dirty="0"/>
              <a:t>(</a:t>
            </a:r>
            <a:r>
              <a:rPr lang="en-US" b="1" i="1" dirty="0" err="1">
                <a:solidFill>
                  <a:srgbClr val="660E7A"/>
                </a:solidFill>
              </a:rPr>
              <a:t>JSON</a:t>
            </a:r>
            <a:r>
              <a:rPr lang="en-US" dirty="0" err="1"/>
              <a:t>.</a:t>
            </a:r>
            <a:r>
              <a:rPr lang="en-US" dirty="0" err="1">
                <a:solidFill>
                  <a:srgbClr val="7A7A43"/>
                </a:solidFill>
              </a:rPr>
              <a:t>stringify</a:t>
            </a:r>
            <a:r>
              <a:rPr lang="en-US" dirty="0"/>
              <a:t>(data)))</a:t>
            </a:r>
            <a:br>
              <a:rPr lang="en-US" dirty="0"/>
            </a:br>
            <a:r>
              <a:rPr lang="en-US" dirty="0"/>
              <a:t>            .catch(</a:t>
            </a:r>
            <a:r>
              <a:rPr lang="en-US" b="1" dirty="0" err="1">
                <a:solidFill>
                  <a:srgbClr val="000080"/>
                </a:solidFill>
              </a:rPr>
              <a:t>this</a:t>
            </a:r>
            <a:r>
              <a:rPr lang="en-US" dirty="0" err="1"/>
              <a:t>.</a:t>
            </a:r>
            <a:r>
              <a:rPr lang="en-US" dirty="0" err="1">
                <a:solidFill>
                  <a:srgbClr val="7A7A43"/>
                </a:solidFill>
              </a:rPr>
              <a:t>handleError</a:t>
            </a:r>
            <a:r>
              <a:rPr lang="en-US" dirty="0"/>
              <a:t>);</a:t>
            </a:r>
            <a:br>
              <a:rPr lang="en-US" dirty="0"/>
            </a:br>
            <a:r>
              <a:rPr lang="en-US" dirty="0"/>
              <a:t>    }</a:t>
            </a:r>
            <a:br>
              <a:rPr lang="en-US" dirty="0"/>
            </a:br>
            <a:r>
              <a:rPr lang="en-US" dirty="0" smtClean="0"/>
              <a:t>    </a:t>
            </a:r>
            <a:r>
              <a:rPr lang="en-US" b="1" dirty="0">
                <a:solidFill>
                  <a:srgbClr val="000080"/>
                </a:solidFill>
              </a:rPr>
              <a:t>private </a:t>
            </a:r>
            <a:r>
              <a:rPr lang="en-US" dirty="0" err="1">
                <a:solidFill>
                  <a:srgbClr val="7A7A43"/>
                </a:solidFill>
              </a:rPr>
              <a:t>handleError</a:t>
            </a:r>
            <a:r>
              <a:rPr lang="en-US" dirty="0"/>
              <a:t>(error: Response) {</a:t>
            </a:r>
            <a:br>
              <a:rPr lang="en-US" dirty="0"/>
            </a:br>
            <a:r>
              <a:rPr lang="en-US" dirty="0"/>
              <a:t>        </a:t>
            </a:r>
            <a:r>
              <a:rPr lang="en-US" b="1" i="1" dirty="0" err="1">
                <a:solidFill>
                  <a:srgbClr val="660E7A"/>
                </a:solidFill>
              </a:rPr>
              <a:t>console</a:t>
            </a:r>
            <a:r>
              <a:rPr lang="en-US" dirty="0" err="1"/>
              <a:t>.</a:t>
            </a:r>
            <a:r>
              <a:rPr lang="en-US" dirty="0" err="1">
                <a:solidFill>
                  <a:srgbClr val="7A7A43"/>
                </a:solidFill>
              </a:rPr>
              <a:t>error</a:t>
            </a:r>
            <a:r>
              <a:rPr lang="en-US" dirty="0"/>
              <a:t>(error);</a:t>
            </a:r>
            <a:br>
              <a:rPr lang="en-US" dirty="0"/>
            </a:br>
            <a:r>
              <a:rPr lang="en-US" dirty="0"/>
              <a:t>        </a:t>
            </a:r>
            <a:r>
              <a:rPr lang="en-US" b="1" dirty="0">
                <a:solidFill>
                  <a:srgbClr val="000080"/>
                </a:solidFill>
              </a:rPr>
              <a:t>return </a:t>
            </a:r>
            <a:r>
              <a:rPr lang="en-US" dirty="0" err="1"/>
              <a:t>Observable.throw</a:t>
            </a:r>
            <a:r>
              <a:rPr lang="en-US" dirty="0"/>
              <a:t>(</a:t>
            </a:r>
            <a:r>
              <a:rPr lang="en-US" dirty="0" err="1"/>
              <a:t>error.</a:t>
            </a:r>
            <a:r>
              <a:rPr lang="en-US" dirty="0" err="1">
                <a:solidFill>
                  <a:srgbClr val="7A7A43"/>
                </a:solidFill>
              </a:rPr>
              <a:t>json</a:t>
            </a:r>
            <a:r>
              <a:rPr lang="en-US" dirty="0"/>
              <a:t>().</a:t>
            </a:r>
            <a:r>
              <a:rPr lang="en-US" b="1" dirty="0">
                <a:solidFill>
                  <a:srgbClr val="660E7A"/>
                </a:solidFill>
              </a:rPr>
              <a:t>error </a:t>
            </a:r>
            <a:r>
              <a:rPr lang="en-US" dirty="0"/>
              <a:t>|| </a:t>
            </a:r>
            <a:r>
              <a:rPr lang="en-US" b="1" dirty="0">
                <a:solidFill>
                  <a:srgbClr val="008000"/>
                </a:solidFill>
              </a:rPr>
              <a:t>'Server error'</a:t>
            </a:r>
            <a:r>
              <a:rPr lang="en-US" dirty="0"/>
              <a:t>);</a:t>
            </a:r>
            <a:br>
              <a:rPr lang="en-US" dirty="0"/>
            </a:br>
            <a:r>
              <a:rPr lang="en-US" dirty="0"/>
              <a:t>    }</a:t>
            </a:r>
            <a:br>
              <a:rPr lang="en-US" dirty="0"/>
            </a:br>
            <a:r>
              <a:rPr lang="en-US" dirty="0"/>
              <a:t>}</a:t>
            </a:r>
          </a:p>
        </p:txBody>
      </p:sp>
    </p:spTree>
    <p:extLst>
      <p:ext uri="{BB962C8B-B14F-4D97-AF65-F5344CB8AC3E}">
        <p14:creationId xmlns:p14="http://schemas.microsoft.com/office/powerpoint/2010/main" val="393289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Hot and cold observable</a:t>
            </a:r>
            <a:r>
              <a:rPr lang="en-US" dirty="0"/>
              <a:t>s</a:t>
            </a:r>
          </a:p>
        </p:txBody>
      </p:sp>
      <p:sp>
        <p:nvSpPr>
          <p:cNvPr id="3" name="Rectangle 2"/>
          <p:cNvSpPr/>
          <p:nvPr/>
        </p:nvSpPr>
        <p:spPr>
          <a:xfrm>
            <a:off x="528320" y="875171"/>
            <a:ext cx="7548880" cy="1754327"/>
          </a:xfrm>
          <a:prstGeom prst="rect">
            <a:avLst/>
          </a:prstGeom>
        </p:spPr>
        <p:txBody>
          <a:bodyPr wrap="square">
            <a:spAutoFit/>
          </a:bodyPr>
          <a:lstStyle/>
          <a:p>
            <a:pPr marL="285750" indent="-285750">
              <a:buFont typeface="Arial"/>
              <a:buChar char="•"/>
            </a:pPr>
            <a:r>
              <a:rPr lang="en-US" dirty="0"/>
              <a:t>Hot observables are pushing even when we are not subscribed to them (e.g., UI events).</a:t>
            </a:r>
          </a:p>
          <a:p>
            <a:pPr marL="285750" indent="-285750">
              <a:buFont typeface="Arial"/>
              <a:buChar char="•"/>
            </a:pPr>
            <a:r>
              <a:rPr lang="en-US" dirty="0"/>
              <a:t>Cold observables start pushing only when we subscribe. They start over if we subscribe again.</a:t>
            </a:r>
          </a:p>
          <a:p>
            <a:endParaRPr lang="en-US" dirty="0" smtClean="0"/>
          </a:p>
          <a:p>
            <a:endParaRPr lang="en-US" dirty="0"/>
          </a:p>
        </p:txBody>
      </p:sp>
      <p:sp>
        <p:nvSpPr>
          <p:cNvPr id="5" name="Rectangle 4"/>
          <p:cNvSpPr/>
          <p:nvPr/>
        </p:nvSpPr>
        <p:spPr>
          <a:xfrm>
            <a:off x="528320" y="2210934"/>
            <a:ext cx="8484171" cy="2585323"/>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err="1">
                <a:solidFill>
                  <a:srgbClr val="458383"/>
                </a:solidFill>
              </a:rPr>
              <a:t>obs</a:t>
            </a:r>
            <a:r>
              <a:rPr lang="en-US" dirty="0">
                <a:solidFill>
                  <a:srgbClr val="458383"/>
                </a:solidFill>
              </a:rPr>
              <a:t> </a:t>
            </a:r>
            <a:r>
              <a:rPr lang="en-US" dirty="0"/>
              <a:t>= </a:t>
            </a:r>
            <a:r>
              <a:rPr lang="en-US" dirty="0" err="1" smtClean="0"/>
              <a:t>Observable.interval</a:t>
            </a:r>
            <a:r>
              <a:rPr lang="en-US" dirty="0"/>
              <a:t>(</a:t>
            </a:r>
            <a:r>
              <a:rPr lang="en-US" dirty="0">
                <a:solidFill>
                  <a:srgbClr val="0000FF"/>
                </a:solidFill>
              </a:rPr>
              <a:t>500</a:t>
            </a:r>
            <a:r>
              <a:rPr lang="en-US" dirty="0"/>
              <a:t>).take(</a:t>
            </a:r>
            <a:r>
              <a:rPr lang="en-US" dirty="0">
                <a:solidFill>
                  <a:srgbClr val="0000FF"/>
                </a:solidFill>
              </a:rPr>
              <a:t>5</a:t>
            </a:r>
            <a:r>
              <a:rPr lang="en-US" dirty="0"/>
              <a:t>)</a:t>
            </a:r>
            <a:br>
              <a:rPr lang="en-US" dirty="0"/>
            </a:br>
            <a:r>
              <a:rPr lang="en-US" dirty="0"/>
              <a:t>    .do(</a:t>
            </a:r>
            <a:r>
              <a:rPr lang="en-US" dirty="0" err="1"/>
              <a:t>i</a:t>
            </a:r>
            <a:r>
              <a:rPr lang="en-US" dirty="0"/>
              <a:t> =&gt;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a:t>
            </a:r>
            <a:r>
              <a:rPr lang="en-US" b="1" dirty="0" err="1">
                <a:solidFill>
                  <a:srgbClr val="008000"/>
                </a:solidFill>
              </a:rPr>
              <a:t>obs</a:t>
            </a:r>
            <a:r>
              <a:rPr lang="en-US" b="1" dirty="0">
                <a:solidFill>
                  <a:srgbClr val="008000"/>
                </a:solidFill>
              </a:rPr>
              <a:t> value "</a:t>
            </a:r>
            <a:r>
              <a:rPr lang="en-US" dirty="0"/>
              <a:t>+ </a:t>
            </a:r>
            <a:r>
              <a:rPr lang="en-US" dirty="0" err="1"/>
              <a:t>i</a:t>
            </a:r>
            <a:r>
              <a:rPr lang="en-US" dirty="0"/>
              <a:t>) );</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1 received " </a:t>
            </a:r>
            <a:r>
              <a:rPr lang="en-US" dirty="0"/>
              <a:t>+ value));</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2 received " </a:t>
            </a:r>
            <a:r>
              <a:rPr lang="en-US" dirty="0"/>
              <a:t>+ value));</a:t>
            </a:r>
            <a:br>
              <a:rPr lang="en-US" dirty="0"/>
            </a:br>
            <a:endParaRPr lang="en-US" dirty="0"/>
          </a:p>
        </p:txBody>
      </p:sp>
      <p:pic>
        <p:nvPicPr>
          <p:cNvPr id="6" name="Picture 5"/>
          <p:cNvPicPr>
            <a:picLocks noChangeAspect="1"/>
          </p:cNvPicPr>
          <p:nvPr/>
        </p:nvPicPr>
        <p:blipFill>
          <a:blip r:embed="rId2"/>
          <a:stretch>
            <a:fillRect/>
          </a:stretch>
        </p:blipFill>
        <p:spPr>
          <a:xfrm>
            <a:off x="5862320" y="2353174"/>
            <a:ext cx="2915920" cy="3452294"/>
          </a:xfrm>
          <a:prstGeom prst="rect">
            <a:avLst/>
          </a:prstGeom>
        </p:spPr>
      </p:pic>
      <p:sp>
        <p:nvSpPr>
          <p:cNvPr id="7" name="Rectangle 6"/>
          <p:cNvSpPr/>
          <p:nvPr/>
        </p:nvSpPr>
        <p:spPr>
          <a:xfrm>
            <a:off x="528320" y="4931463"/>
            <a:ext cx="4572000" cy="1477328"/>
          </a:xfrm>
          <a:prstGeom prst="rect">
            <a:avLst/>
          </a:prstGeom>
        </p:spPr>
        <p:txBody>
          <a:bodyPr>
            <a:spAutoFit/>
          </a:bodyPr>
          <a:lstStyle/>
          <a:p>
            <a:r>
              <a:rPr lang="en-US" dirty="0"/>
              <a:t>When we create a subscriber, we are setting up a whole new separate processing chain</a:t>
            </a:r>
            <a:r>
              <a:rPr lang="en-US" dirty="0" smtClean="0"/>
              <a:t>.</a:t>
            </a:r>
          </a:p>
          <a:p>
            <a:endParaRPr lang="en-US" dirty="0"/>
          </a:p>
          <a:p>
            <a:r>
              <a:rPr lang="en-US" dirty="0" smtClean="0"/>
              <a:t>Observable is not shared: each subscriber get its own copy.</a:t>
            </a:r>
            <a:endParaRPr lang="en-US" dirty="0"/>
          </a:p>
        </p:txBody>
      </p:sp>
    </p:spTree>
    <p:extLst>
      <p:ext uri="{BB962C8B-B14F-4D97-AF65-F5344CB8AC3E}">
        <p14:creationId xmlns:p14="http://schemas.microsoft.com/office/powerpoint/2010/main" val="2575087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 operator</a:t>
            </a:r>
            <a:endParaRPr lang="en-US" dirty="0"/>
          </a:p>
        </p:txBody>
      </p:sp>
      <p:sp>
        <p:nvSpPr>
          <p:cNvPr id="3" name="Rectangle 2"/>
          <p:cNvSpPr/>
          <p:nvPr/>
        </p:nvSpPr>
        <p:spPr>
          <a:xfrm>
            <a:off x="487680" y="2129919"/>
            <a:ext cx="6370320" cy="2862323"/>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err="1">
                <a:solidFill>
                  <a:srgbClr val="458383"/>
                </a:solidFill>
              </a:rPr>
              <a:t>obs</a:t>
            </a:r>
            <a:r>
              <a:rPr lang="en-US" dirty="0">
                <a:solidFill>
                  <a:srgbClr val="458383"/>
                </a:solidFill>
              </a:rPr>
              <a:t> </a:t>
            </a:r>
            <a:r>
              <a:rPr lang="en-US" dirty="0"/>
              <a:t>= </a:t>
            </a:r>
            <a:r>
              <a:rPr lang="en-US" dirty="0" err="1" smtClean="0"/>
              <a:t>Observable.interval</a:t>
            </a:r>
            <a:r>
              <a:rPr lang="en-US" dirty="0"/>
              <a:t>(</a:t>
            </a:r>
            <a:r>
              <a:rPr lang="en-US" dirty="0">
                <a:solidFill>
                  <a:srgbClr val="0000FF"/>
                </a:solidFill>
              </a:rPr>
              <a:t>500</a:t>
            </a:r>
            <a:r>
              <a:rPr lang="en-US" dirty="0"/>
              <a:t>).take(</a:t>
            </a:r>
            <a:r>
              <a:rPr lang="en-US" dirty="0">
                <a:solidFill>
                  <a:srgbClr val="0000FF"/>
                </a:solidFill>
              </a:rPr>
              <a:t>5</a:t>
            </a:r>
            <a:r>
              <a:rPr lang="en-US" dirty="0"/>
              <a:t>)</a:t>
            </a:r>
            <a:br>
              <a:rPr lang="en-US" dirty="0"/>
            </a:br>
            <a:r>
              <a:rPr lang="en-US" dirty="0"/>
              <a:t>    .do(</a:t>
            </a:r>
            <a:r>
              <a:rPr lang="en-US" dirty="0" err="1"/>
              <a:t>i</a:t>
            </a:r>
            <a:r>
              <a:rPr lang="en-US" dirty="0"/>
              <a:t> =&gt;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a:t>
            </a:r>
            <a:r>
              <a:rPr lang="en-US" b="1" dirty="0" err="1">
                <a:solidFill>
                  <a:srgbClr val="008000"/>
                </a:solidFill>
              </a:rPr>
              <a:t>obs</a:t>
            </a:r>
            <a:r>
              <a:rPr lang="en-US" b="1" dirty="0">
                <a:solidFill>
                  <a:srgbClr val="008000"/>
                </a:solidFill>
              </a:rPr>
              <a:t> value "</a:t>
            </a:r>
            <a:r>
              <a:rPr lang="en-US" dirty="0"/>
              <a:t>+ </a:t>
            </a:r>
            <a:r>
              <a:rPr lang="en-US" dirty="0" err="1"/>
              <a:t>i</a:t>
            </a:r>
            <a:r>
              <a:rPr lang="en-US" dirty="0"/>
              <a:t>) )</a:t>
            </a:r>
            <a:br>
              <a:rPr lang="en-US" dirty="0"/>
            </a:br>
            <a:r>
              <a:rPr lang="en-US" dirty="0"/>
              <a:t>    .share();</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1 received " </a:t>
            </a:r>
            <a:r>
              <a:rPr lang="en-US" dirty="0"/>
              <a:t>+ value));</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2 received " </a:t>
            </a:r>
            <a:r>
              <a:rPr lang="en-US" dirty="0"/>
              <a:t>+ value));</a:t>
            </a:r>
            <a:br>
              <a:rPr lang="en-US" dirty="0"/>
            </a:br>
            <a:endParaRPr lang="en-US" dirty="0"/>
          </a:p>
        </p:txBody>
      </p:sp>
      <p:pic>
        <p:nvPicPr>
          <p:cNvPr id="4" name="Picture 3"/>
          <p:cNvPicPr>
            <a:picLocks noChangeAspect="1"/>
          </p:cNvPicPr>
          <p:nvPr/>
        </p:nvPicPr>
        <p:blipFill>
          <a:blip r:embed="rId2"/>
          <a:stretch>
            <a:fillRect/>
          </a:stretch>
        </p:blipFill>
        <p:spPr>
          <a:xfrm>
            <a:off x="5765110" y="2037080"/>
            <a:ext cx="3249349" cy="3053080"/>
          </a:xfrm>
          <a:prstGeom prst="rect">
            <a:avLst/>
          </a:prstGeom>
        </p:spPr>
      </p:pic>
      <p:sp>
        <p:nvSpPr>
          <p:cNvPr id="5" name="Rectangle 4"/>
          <p:cNvSpPr/>
          <p:nvPr/>
        </p:nvSpPr>
        <p:spPr>
          <a:xfrm>
            <a:off x="487680" y="907774"/>
            <a:ext cx="8239760" cy="646331"/>
          </a:xfrm>
          <a:prstGeom prst="rect">
            <a:avLst/>
          </a:prstGeom>
        </p:spPr>
        <p:txBody>
          <a:bodyPr wrap="square">
            <a:spAutoFit/>
          </a:bodyPr>
          <a:lstStyle/>
          <a:p>
            <a:r>
              <a:rPr lang="en-US" dirty="0"/>
              <a:t>The share operator allows to share a single subscription of a processing chain with other subscribers.</a:t>
            </a:r>
          </a:p>
        </p:txBody>
      </p:sp>
    </p:spTree>
    <p:extLst>
      <p:ext uri="{BB962C8B-B14F-4D97-AF65-F5344CB8AC3E}">
        <p14:creationId xmlns:p14="http://schemas.microsoft.com/office/powerpoint/2010/main" val="1853883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operator</a:t>
            </a:r>
            <a:endParaRPr lang="en-US" dirty="0"/>
          </a:p>
        </p:txBody>
      </p:sp>
      <p:pic>
        <p:nvPicPr>
          <p:cNvPr id="3" name="Picture 2"/>
          <p:cNvPicPr>
            <a:picLocks noChangeAspect="1"/>
          </p:cNvPicPr>
          <p:nvPr/>
        </p:nvPicPr>
        <p:blipFill>
          <a:blip r:embed="rId2"/>
          <a:stretch>
            <a:fillRect/>
          </a:stretch>
        </p:blipFill>
        <p:spPr>
          <a:xfrm>
            <a:off x="834492" y="995680"/>
            <a:ext cx="7212227" cy="2590800"/>
          </a:xfrm>
          <a:prstGeom prst="rect">
            <a:avLst/>
          </a:prstGeom>
        </p:spPr>
      </p:pic>
      <p:sp>
        <p:nvSpPr>
          <p:cNvPr id="4" name="Rectangle 3"/>
          <p:cNvSpPr/>
          <p:nvPr/>
        </p:nvSpPr>
        <p:spPr>
          <a:xfrm>
            <a:off x="680720" y="3586480"/>
            <a:ext cx="6370320" cy="2862323"/>
          </a:xfrm>
          <a:prstGeom prst="rect">
            <a:avLst/>
          </a:prstGeom>
        </p:spPr>
        <p:txBody>
          <a:bodyPr wrap="square">
            <a:spAutoFit/>
          </a:bodyPr>
          <a:lstStyle/>
          <a:p>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Observable.range</a:t>
            </a:r>
            <a:r>
              <a:rPr lang="en-US" dirty="0"/>
              <a:t>(</a:t>
            </a:r>
            <a:r>
              <a:rPr lang="en-US" dirty="0">
                <a:solidFill>
                  <a:srgbClr val="0000FF"/>
                </a:solidFill>
              </a:rPr>
              <a:t>0</a:t>
            </a:r>
            <a:r>
              <a:rPr lang="en-US" dirty="0"/>
              <a:t>, </a:t>
            </a:r>
            <a:r>
              <a:rPr lang="en-US" dirty="0">
                <a:solidFill>
                  <a:srgbClr val="0000FF"/>
                </a:solidFill>
              </a:rPr>
              <a:t>5</a:t>
            </a:r>
            <a:r>
              <a:rPr lang="en-US" dirty="0"/>
              <a:t>)</a:t>
            </a:r>
            <a:br>
              <a:rPr lang="en-US" dirty="0"/>
            </a:br>
            <a:r>
              <a:rPr lang="en-US" dirty="0"/>
              <a:t>    .filter(</a:t>
            </a:r>
            <a:r>
              <a:rPr lang="en-US" b="1" dirty="0">
                <a:solidFill>
                  <a:srgbClr val="000080"/>
                </a:solidFill>
              </a:rPr>
              <a:t>function </a:t>
            </a:r>
            <a:r>
              <a:rPr lang="en-US" dirty="0"/>
              <a:t>(x, </a:t>
            </a:r>
            <a:r>
              <a:rPr lang="en-US" dirty="0" err="1"/>
              <a:t>idx</a:t>
            </a:r>
            <a:r>
              <a:rPr lang="en-US" dirty="0"/>
              <a:t>, </a:t>
            </a:r>
            <a:r>
              <a:rPr lang="en-US" dirty="0" err="1"/>
              <a:t>obs</a:t>
            </a:r>
            <a:r>
              <a:rPr lang="en-US" dirty="0"/>
              <a:t>) {</a:t>
            </a:r>
            <a:br>
              <a:rPr lang="en-US" dirty="0"/>
            </a:br>
            <a:r>
              <a:rPr lang="en-US" dirty="0"/>
              <a:t>        </a:t>
            </a:r>
            <a:r>
              <a:rPr lang="en-US" b="1" dirty="0">
                <a:solidFill>
                  <a:srgbClr val="000080"/>
                </a:solidFill>
              </a:rPr>
              <a:t>return </a:t>
            </a:r>
            <a:r>
              <a:rPr lang="en-US" dirty="0"/>
              <a:t>x % </a:t>
            </a:r>
            <a:r>
              <a:rPr lang="en-US" dirty="0">
                <a:solidFill>
                  <a:srgbClr val="0000FF"/>
                </a:solidFill>
              </a:rPr>
              <a:t>2 </a:t>
            </a:r>
            <a:r>
              <a:rPr lang="en-US" dirty="0"/>
              <a:t>=== </a:t>
            </a:r>
            <a:r>
              <a:rPr lang="en-US" dirty="0">
                <a:solidFill>
                  <a:srgbClr val="0000FF"/>
                </a:solidFill>
              </a:rPr>
              <a:t>0</a:t>
            </a:r>
            <a:r>
              <a:rPr lang="en-US" dirty="0"/>
              <a:t>;</a:t>
            </a:r>
            <a:br>
              <a:rPr lang="en-US" dirty="0"/>
            </a:br>
            <a:r>
              <a:rPr lang="en-US" dirty="0"/>
              <a:t>    });</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%s'</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%s'</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3"/>
          <a:stretch>
            <a:fillRect/>
          </a:stretch>
        </p:blipFill>
        <p:spPr>
          <a:xfrm>
            <a:off x="7051040" y="4025900"/>
            <a:ext cx="1244600" cy="1206500"/>
          </a:xfrm>
          <a:prstGeom prst="rect">
            <a:avLst/>
          </a:prstGeom>
        </p:spPr>
      </p:pic>
    </p:spTree>
    <p:extLst>
      <p:ext uri="{BB962C8B-B14F-4D97-AF65-F5344CB8AC3E}">
        <p14:creationId xmlns:p14="http://schemas.microsoft.com/office/powerpoint/2010/main" val="55155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operator</a:t>
            </a:r>
            <a:endParaRPr lang="en-US" dirty="0"/>
          </a:p>
        </p:txBody>
      </p:sp>
      <p:pic>
        <p:nvPicPr>
          <p:cNvPr id="3" name="Picture 2"/>
          <p:cNvPicPr>
            <a:picLocks noChangeAspect="1"/>
          </p:cNvPicPr>
          <p:nvPr/>
        </p:nvPicPr>
        <p:blipFill>
          <a:blip r:embed="rId2"/>
          <a:stretch>
            <a:fillRect/>
          </a:stretch>
        </p:blipFill>
        <p:spPr>
          <a:xfrm>
            <a:off x="1341120" y="867749"/>
            <a:ext cx="5963920" cy="1817998"/>
          </a:xfrm>
          <a:prstGeom prst="rect">
            <a:avLst/>
          </a:prstGeom>
        </p:spPr>
      </p:pic>
      <p:sp>
        <p:nvSpPr>
          <p:cNvPr id="4" name="Rectangle 3"/>
          <p:cNvSpPr/>
          <p:nvPr/>
        </p:nvSpPr>
        <p:spPr>
          <a:xfrm>
            <a:off x="802640" y="3507383"/>
            <a:ext cx="7569200" cy="2585323"/>
          </a:xfrm>
          <a:prstGeom prst="rect">
            <a:avLst/>
          </a:prstGeom>
        </p:spPr>
        <p:txBody>
          <a:bodyPr wrap="square">
            <a:spAutoFit/>
          </a:bodyPr>
          <a:lstStyle/>
          <a:p>
            <a:r>
              <a:rPr lang="en-US" i="1" dirty="0">
                <a:solidFill>
                  <a:srgbClr val="808080"/>
                </a:solidFill>
              </a:rPr>
              <a:t>// Using a value</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md </a:t>
            </a:r>
            <a:r>
              <a:rPr lang="en-US" dirty="0"/>
              <a:t>= </a:t>
            </a:r>
            <a:r>
              <a:rPr lang="en-US" dirty="0" err="1" smtClean="0"/>
              <a:t>Observable.fromEvent</a:t>
            </a:r>
            <a:r>
              <a:rPr lang="en-US" dirty="0"/>
              <a:t>(</a:t>
            </a:r>
            <a:r>
              <a:rPr lang="en-US" b="1" i="1" dirty="0">
                <a:solidFill>
                  <a:srgbClr val="660E7A"/>
                </a:solidFill>
              </a:rPr>
              <a:t>document</a:t>
            </a:r>
            <a:r>
              <a:rPr lang="en-US" dirty="0"/>
              <a:t>, </a:t>
            </a:r>
            <a:r>
              <a:rPr lang="en-US" b="1" dirty="0">
                <a:solidFill>
                  <a:srgbClr val="008000"/>
                </a:solidFill>
              </a:rPr>
              <a:t>'</a:t>
            </a:r>
            <a:r>
              <a:rPr lang="en-US" b="1" dirty="0" err="1">
                <a:solidFill>
                  <a:srgbClr val="008000"/>
                </a:solidFill>
              </a:rPr>
              <a:t>mousedown</a:t>
            </a:r>
            <a:r>
              <a:rPr lang="en-US" b="1" dirty="0">
                <a:solidFill>
                  <a:srgbClr val="008000"/>
                </a:solidFill>
              </a:rPr>
              <a:t>'</a:t>
            </a:r>
            <a:r>
              <a:rPr lang="en-US" dirty="0" smtClean="0"/>
              <a:t>)</a:t>
            </a:r>
          </a:p>
          <a:p>
            <a:r>
              <a:rPr lang="en-US" dirty="0"/>
              <a:t>	</a:t>
            </a:r>
            <a:r>
              <a:rPr lang="en-US" dirty="0" smtClean="0"/>
              <a:t>.</a:t>
            </a:r>
            <a:r>
              <a:rPr lang="en-US" dirty="0"/>
              <a:t>map</a:t>
            </a:r>
            <a:r>
              <a:rPr lang="en-US" dirty="0" smtClean="0"/>
              <a:t>(</a:t>
            </a:r>
            <a:r>
              <a:rPr lang="en-US" b="1" dirty="0" smtClean="0">
                <a:solidFill>
                  <a:srgbClr val="000080"/>
                </a:solidFill>
              </a:rPr>
              <a:t>e=&gt;{ return { </a:t>
            </a:r>
            <a:r>
              <a:rPr lang="en-US" b="1" dirty="0" err="1" smtClean="0">
                <a:solidFill>
                  <a:srgbClr val="000080"/>
                </a:solidFill>
              </a:rPr>
              <a:t>x:e.x</a:t>
            </a:r>
            <a:r>
              <a:rPr lang="en-US" b="1" dirty="0" smtClean="0">
                <a:solidFill>
                  <a:srgbClr val="000080"/>
                </a:solidFill>
              </a:rPr>
              <a:t>, y: </a:t>
            </a:r>
            <a:r>
              <a:rPr lang="en-US" b="1" dirty="0" err="1" smtClean="0">
                <a:solidFill>
                  <a:srgbClr val="000080"/>
                </a:solidFill>
              </a:rPr>
              <a:t>e.y</a:t>
            </a:r>
            <a:r>
              <a:rPr lang="en-US" b="1" dirty="0" smtClean="0">
                <a:solidFill>
                  <a:srgbClr val="000080"/>
                </a:solidFill>
              </a:rPr>
              <a:t>}  }</a:t>
            </a:r>
            <a:r>
              <a:rPr lang="en-US" dirty="0" smtClean="0"/>
              <a:t>)</a:t>
            </a:r>
            <a:r>
              <a:rPr lang="en-US" dirty="0"/>
              <a:t>;</a:t>
            </a:r>
            <a:br>
              <a:rPr lang="en-US" dirty="0"/>
            </a:br>
            <a:endParaRPr lang="en-US" dirty="0" smtClean="0"/>
          </a:p>
          <a:p>
            <a:r>
              <a:rPr lang="en-US" b="1" dirty="0" err="1" smtClean="0">
                <a:solidFill>
                  <a:srgbClr val="000080"/>
                </a:solidFill>
              </a:rPr>
              <a:t>var</a:t>
            </a:r>
            <a:r>
              <a:rPr lang="en-US" b="1" dirty="0" smtClean="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.subscribe</a:t>
            </a:r>
            <a:r>
              <a:rPr lang="en-US" dirty="0"/>
              <a:t>(</a:t>
            </a:r>
            <a:br>
              <a:rPr lang="en-US" dirty="0"/>
            </a:br>
            <a:r>
              <a:rPr lang="en-US" dirty="0"/>
              <a:t>    </a:t>
            </a:r>
            <a:r>
              <a:rPr lang="en-US" b="1" dirty="0">
                <a:solidFill>
                  <a:srgbClr val="000080"/>
                </a:solidFill>
              </a:rPr>
              <a:t>function </a:t>
            </a:r>
            <a:r>
              <a:rPr lang="en-US" dirty="0" smtClean="0"/>
              <a:t>(a) </a:t>
            </a:r>
            <a:r>
              <a:rPr lang="en-US" dirty="0"/>
              <a:t>{ </a:t>
            </a:r>
            <a:r>
              <a:rPr lang="en-US" b="1" i="1" dirty="0" err="1">
                <a:solidFill>
                  <a:srgbClr val="660E7A"/>
                </a:solidFill>
              </a:rPr>
              <a:t>console</a:t>
            </a:r>
            <a:r>
              <a:rPr lang="en-US" dirty="0" err="1"/>
              <a:t>.</a:t>
            </a:r>
            <a:r>
              <a:rPr lang="en-US" dirty="0" err="1">
                <a:solidFill>
                  <a:srgbClr val="7A7A43"/>
                </a:solidFill>
              </a:rPr>
              <a:t>log</a:t>
            </a:r>
            <a:r>
              <a:rPr lang="en-US" dirty="0" smtClean="0"/>
              <a:t>(</a:t>
            </a:r>
            <a:r>
              <a:rPr lang="en-US" b="1" dirty="0" smtClean="0">
                <a:solidFill>
                  <a:srgbClr val="008000"/>
                </a:solidFill>
              </a:rPr>
              <a:t>’</a:t>
            </a:r>
            <a:r>
              <a:rPr lang="en-US" b="1" dirty="0" err="1" smtClean="0">
                <a:solidFill>
                  <a:srgbClr val="008000"/>
                </a:solidFill>
              </a:rPr>
              <a:t>Mouseclick</a:t>
            </a:r>
            <a:r>
              <a:rPr lang="en-US" b="1" dirty="0" smtClean="0">
                <a:solidFill>
                  <a:srgbClr val="008000"/>
                </a:solidFill>
              </a:rPr>
              <a:t> at (${</a:t>
            </a:r>
            <a:r>
              <a:rPr lang="en-US" b="1" dirty="0" err="1" smtClean="0">
                <a:solidFill>
                  <a:srgbClr val="008000"/>
                </a:solidFill>
              </a:rPr>
              <a:t>a.x</a:t>
            </a:r>
            <a:r>
              <a:rPr lang="en-US" b="1" dirty="0" smtClean="0">
                <a:solidFill>
                  <a:srgbClr val="008000"/>
                </a:solidFill>
              </a:rPr>
              <a:t>},${</a:t>
            </a:r>
            <a:r>
              <a:rPr lang="en-US" b="1" dirty="0" err="1" smtClean="0">
                <a:solidFill>
                  <a:srgbClr val="008000"/>
                </a:solidFill>
              </a:rPr>
              <a:t>a,y</a:t>
            </a:r>
            <a:r>
              <a:rPr lang="en-US" b="1" dirty="0" smtClean="0">
                <a:solidFill>
                  <a:srgbClr val="008000"/>
                </a:solidFill>
              </a:rPr>
              <a:t>}) ‘</a:t>
            </a:r>
            <a:r>
              <a:rPr lang="en-US" dirty="0" smtClean="0"/>
              <a:t>)</a:t>
            </a:r>
            <a:r>
              <a:rPr lang="en-US" dirty="0"/>
              <a:t>;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br>
              <a:rPr lang="en-US" dirty="0"/>
            </a:br>
            <a:endParaRPr lang="en-US" dirty="0"/>
          </a:p>
        </p:txBody>
      </p:sp>
    </p:spTree>
    <p:extLst>
      <p:ext uri="{BB962C8B-B14F-4D97-AF65-F5344CB8AC3E}">
        <p14:creationId xmlns:p14="http://schemas.microsoft.com/office/powerpoint/2010/main" val="4236335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operator</a:t>
            </a:r>
            <a:endParaRPr lang="en-US" dirty="0"/>
          </a:p>
        </p:txBody>
      </p:sp>
      <p:pic>
        <p:nvPicPr>
          <p:cNvPr id="3" name="Picture 2"/>
          <p:cNvPicPr>
            <a:picLocks noChangeAspect="1"/>
          </p:cNvPicPr>
          <p:nvPr/>
        </p:nvPicPr>
        <p:blipFill>
          <a:blip r:embed="rId2"/>
          <a:stretch>
            <a:fillRect/>
          </a:stretch>
        </p:blipFill>
        <p:spPr>
          <a:xfrm>
            <a:off x="1625600" y="947421"/>
            <a:ext cx="6350000" cy="2328914"/>
          </a:xfrm>
          <a:prstGeom prst="rect">
            <a:avLst/>
          </a:prstGeom>
        </p:spPr>
      </p:pic>
      <p:sp>
        <p:nvSpPr>
          <p:cNvPr id="4" name="Rectangle 3"/>
          <p:cNvSpPr/>
          <p:nvPr/>
        </p:nvSpPr>
        <p:spPr>
          <a:xfrm>
            <a:off x="751840" y="3907662"/>
            <a:ext cx="4572000" cy="1754327"/>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t>source = </a:t>
            </a:r>
            <a:r>
              <a:rPr lang="en-US" dirty="0" err="1"/>
              <a:t>Observable.range</a:t>
            </a:r>
            <a:r>
              <a:rPr lang="en-US" dirty="0"/>
              <a:t>(</a:t>
            </a:r>
            <a:r>
              <a:rPr lang="en-US" dirty="0">
                <a:solidFill>
                  <a:srgbClr val="0000FF"/>
                </a:solidFill>
              </a:rPr>
              <a:t>0</a:t>
            </a:r>
            <a:r>
              <a:rPr lang="en-US" dirty="0"/>
              <a:t>, </a:t>
            </a:r>
            <a:r>
              <a:rPr lang="en-US" dirty="0">
                <a:solidFill>
                  <a:srgbClr val="0000FF"/>
                </a:solidFill>
              </a:rPr>
              <a:t>5</a:t>
            </a:r>
            <a:r>
              <a:rPr lang="en-US" dirty="0"/>
              <a:t>).take(</a:t>
            </a:r>
            <a:r>
              <a:rPr lang="en-US" dirty="0">
                <a:solidFill>
                  <a:srgbClr val="0000FF"/>
                </a:solidFill>
              </a:rPr>
              <a:t>3</a:t>
            </a:r>
            <a:r>
              <a:rPr lang="en-US" dirty="0"/>
              <a: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t>source.</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3"/>
          <a:stretch>
            <a:fillRect/>
          </a:stretch>
        </p:blipFill>
        <p:spPr>
          <a:xfrm>
            <a:off x="7129780" y="3914140"/>
            <a:ext cx="1231900" cy="1244600"/>
          </a:xfrm>
          <a:prstGeom prst="rect">
            <a:avLst/>
          </a:prstGeom>
        </p:spPr>
      </p:pic>
    </p:spTree>
    <p:extLst>
      <p:ext uri="{BB962C8B-B14F-4D97-AF65-F5344CB8AC3E}">
        <p14:creationId xmlns:p14="http://schemas.microsoft.com/office/powerpoint/2010/main" val="1888072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operator</a:t>
            </a:r>
            <a:endParaRPr lang="en-US" dirty="0"/>
          </a:p>
        </p:txBody>
      </p:sp>
      <p:pic>
        <p:nvPicPr>
          <p:cNvPr id="3" name="Picture 2"/>
          <p:cNvPicPr>
            <a:picLocks noChangeAspect="1"/>
          </p:cNvPicPr>
          <p:nvPr/>
        </p:nvPicPr>
        <p:blipFill>
          <a:blip r:embed="rId2"/>
          <a:stretch>
            <a:fillRect/>
          </a:stretch>
        </p:blipFill>
        <p:spPr>
          <a:xfrm>
            <a:off x="1319214" y="867749"/>
            <a:ext cx="4716780" cy="2726888"/>
          </a:xfrm>
          <a:prstGeom prst="rect">
            <a:avLst/>
          </a:prstGeom>
        </p:spPr>
      </p:pic>
      <p:sp>
        <p:nvSpPr>
          <p:cNvPr id="4" name="Rectangle 3"/>
          <p:cNvSpPr/>
          <p:nvPr/>
        </p:nvSpPr>
        <p:spPr>
          <a:xfrm>
            <a:off x="386080" y="4005779"/>
            <a:ext cx="6126480" cy="2308324"/>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Observable.range</a:t>
            </a:r>
            <a:r>
              <a:rPr lang="en-US" dirty="0"/>
              <a:t>(</a:t>
            </a:r>
            <a:r>
              <a:rPr lang="en-US" dirty="0">
                <a:solidFill>
                  <a:srgbClr val="0000FF"/>
                </a:solidFill>
              </a:rPr>
              <a:t>0</a:t>
            </a:r>
            <a:r>
              <a:rPr lang="en-US" dirty="0"/>
              <a:t>, </a:t>
            </a:r>
            <a:r>
              <a:rPr lang="en-US" dirty="0">
                <a:solidFill>
                  <a:srgbClr val="0000FF"/>
                </a:solidFill>
              </a:rPr>
              <a:t>3</a:t>
            </a:r>
            <a:r>
              <a:rPr lang="en-US" dirty="0"/>
              <a:t>)</a:t>
            </a:r>
            <a:br>
              <a:rPr lang="en-US" dirty="0"/>
            </a:br>
            <a:r>
              <a:rPr lang="en-US" dirty="0"/>
              <a:t>    </a:t>
            </a:r>
            <a:r>
              <a:rPr lang="en-US" dirty="0" smtClean="0"/>
              <a:t>.map(</a:t>
            </a:r>
            <a:r>
              <a:rPr lang="en-US" b="1" dirty="0" smtClean="0">
                <a:solidFill>
                  <a:srgbClr val="000080"/>
                </a:solidFill>
              </a:rPr>
              <a:t>function </a:t>
            </a:r>
            <a:r>
              <a:rPr lang="en-US" dirty="0"/>
              <a:t>(x) { </a:t>
            </a:r>
            <a:r>
              <a:rPr lang="en-US" b="1" dirty="0">
                <a:solidFill>
                  <a:srgbClr val="000080"/>
                </a:solidFill>
              </a:rPr>
              <a:t>return </a:t>
            </a:r>
            <a:r>
              <a:rPr lang="en-US" dirty="0" err="1" smtClean="0"/>
              <a:t>Observable.range</a:t>
            </a:r>
            <a:r>
              <a:rPr lang="en-US" dirty="0"/>
              <a:t>(x, </a:t>
            </a:r>
            <a:r>
              <a:rPr lang="en-US" dirty="0">
                <a:solidFill>
                  <a:srgbClr val="0000FF"/>
                </a:solidFill>
              </a:rPr>
              <a:t>3</a:t>
            </a:r>
            <a:r>
              <a:rPr lang="en-US" dirty="0"/>
              <a:t>); })</a:t>
            </a:r>
            <a:br>
              <a:rPr lang="en-US" dirty="0"/>
            </a:br>
            <a:r>
              <a:rPr lang="en-US" dirty="0"/>
              <a:t>    .switch();</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a:solidFill>
                  <a:srgbClr val="660E7A"/>
                </a:solidFill>
              </a:rPr>
              <a:t>console</a:t>
            </a:r>
            <a:r>
              <a:rPr lang="en-US" dirty="0"/>
              <a:t>.</a:t>
            </a:r>
            <a:r>
              <a:rPr lang="en-US" dirty="0">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a:solidFill>
                  <a:srgbClr val="660E7A"/>
                </a:solidFill>
              </a:rPr>
              <a:t>console</a:t>
            </a:r>
            <a:r>
              <a:rPr lang="en-US" dirty="0"/>
              <a:t>.</a:t>
            </a:r>
            <a:r>
              <a:rPr lang="en-US" dirty="0">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a:solidFill>
                  <a:srgbClr val="660E7A"/>
                </a:solidFill>
              </a:rPr>
              <a:t>console</a:t>
            </a:r>
            <a:r>
              <a:rPr lang="en-US" dirty="0"/>
              <a:t>.</a:t>
            </a:r>
            <a:r>
              <a:rPr lang="en-US" dirty="0">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3"/>
          <a:stretch>
            <a:fillRect/>
          </a:stretch>
        </p:blipFill>
        <p:spPr>
          <a:xfrm>
            <a:off x="7762240" y="1729939"/>
            <a:ext cx="1295400" cy="1790700"/>
          </a:xfrm>
          <a:prstGeom prst="rect">
            <a:avLst/>
          </a:prstGeom>
        </p:spPr>
      </p:pic>
      <p:sp>
        <p:nvSpPr>
          <p:cNvPr id="6" name="TextBox 5"/>
          <p:cNvSpPr txBox="1"/>
          <p:nvPr/>
        </p:nvSpPr>
        <p:spPr>
          <a:xfrm>
            <a:off x="6819269" y="4005779"/>
            <a:ext cx="953131" cy="1200329"/>
          </a:xfrm>
          <a:prstGeom prst="rect">
            <a:avLst/>
          </a:prstGeom>
          <a:noFill/>
        </p:spPr>
        <p:txBody>
          <a:bodyPr wrap="none" rtlCol="0">
            <a:spAutoFit/>
          </a:bodyPr>
          <a:lstStyle/>
          <a:p>
            <a:r>
              <a:rPr lang="en-US" dirty="0" smtClean="0"/>
              <a:t>0    1    2</a:t>
            </a:r>
          </a:p>
          <a:p>
            <a:r>
              <a:rPr lang="en-US" dirty="0" smtClean="0"/>
              <a:t>0    1    2</a:t>
            </a:r>
          </a:p>
          <a:p>
            <a:r>
              <a:rPr lang="en-US" dirty="0" smtClean="0"/>
              <a:t>1    2    3</a:t>
            </a:r>
          </a:p>
          <a:p>
            <a:r>
              <a:rPr lang="en-US" dirty="0" smtClean="0"/>
              <a:t>2    3    4</a:t>
            </a:r>
            <a:endParaRPr lang="en-US" dirty="0"/>
          </a:p>
        </p:txBody>
      </p:sp>
      <p:cxnSp>
        <p:nvCxnSpPr>
          <p:cNvPr id="8" name="Straight Connector 7"/>
          <p:cNvCxnSpPr/>
          <p:nvPr/>
        </p:nvCxnSpPr>
        <p:spPr>
          <a:xfrm flipV="1">
            <a:off x="6819269" y="4338320"/>
            <a:ext cx="862646" cy="10160"/>
          </a:xfrm>
          <a:prstGeom prst="line">
            <a:avLst/>
          </a:prstGeom>
          <a:ln w="9525">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76800" y="5679440"/>
            <a:ext cx="3347720" cy="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58640" y="4206240"/>
            <a:ext cx="2316480" cy="101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107114" y="4511040"/>
            <a:ext cx="568006" cy="101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925816" y="5723652"/>
            <a:ext cx="954596" cy="369332"/>
          </a:xfrm>
          <a:prstGeom prst="rect">
            <a:avLst/>
          </a:prstGeom>
          <a:noFill/>
        </p:spPr>
        <p:txBody>
          <a:bodyPr wrap="none" rtlCol="0">
            <a:spAutoFit/>
          </a:bodyPr>
          <a:lstStyle/>
          <a:p>
            <a:r>
              <a:rPr lang="en-US" dirty="0" smtClean="0"/>
              <a:t>timeline</a:t>
            </a:r>
            <a:endParaRPr lang="en-US" dirty="0"/>
          </a:p>
        </p:txBody>
      </p:sp>
      <p:cxnSp>
        <p:nvCxnSpPr>
          <p:cNvPr id="17" name="Straight Arrow Connector 16"/>
          <p:cNvCxnSpPr/>
          <p:nvPr/>
        </p:nvCxnSpPr>
        <p:spPr>
          <a:xfrm flipH="1">
            <a:off x="5019040" y="4521200"/>
            <a:ext cx="1899920" cy="11277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187440" y="4521200"/>
            <a:ext cx="1056641" cy="115824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204617" y="4521200"/>
            <a:ext cx="344264" cy="11277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416800" y="4836160"/>
            <a:ext cx="163992" cy="81280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12227" y="5080000"/>
            <a:ext cx="0" cy="5689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398304" y="5320268"/>
            <a:ext cx="789136" cy="369332"/>
          </a:xfrm>
          <a:prstGeom prst="rect">
            <a:avLst/>
          </a:prstGeom>
        </p:spPr>
        <p:txBody>
          <a:bodyPr wrap="none">
            <a:spAutoFit/>
          </a:bodyPr>
          <a:lstStyle/>
          <a:p>
            <a:r>
              <a:rPr lang="en-US" dirty="0" smtClean="0"/>
              <a:t>switch</a:t>
            </a:r>
            <a:endParaRPr lang="en-US" dirty="0"/>
          </a:p>
        </p:txBody>
      </p:sp>
      <p:sp>
        <p:nvSpPr>
          <p:cNvPr id="35" name="Rectangle 34"/>
          <p:cNvSpPr/>
          <p:nvPr/>
        </p:nvSpPr>
        <p:spPr>
          <a:xfrm>
            <a:off x="6396115" y="5320268"/>
            <a:ext cx="789136" cy="369332"/>
          </a:xfrm>
          <a:prstGeom prst="rect">
            <a:avLst/>
          </a:prstGeom>
        </p:spPr>
        <p:txBody>
          <a:bodyPr wrap="none">
            <a:spAutoFit/>
          </a:bodyPr>
          <a:lstStyle/>
          <a:p>
            <a:r>
              <a:rPr lang="en-US" dirty="0" smtClean="0"/>
              <a:t>switch</a:t>
            </a:r>
            <a:endParaRPr lang="en-US" dirty="0"/>
          </a:p>
        </p:txBody>
      </p:sp>
      <p:sp>
        <p:nvSpPr>
          <p:cNvPr id="38" name="TextBox 37"/>
          <p:cNvSpPr txBox="1"/>
          <p:nvPr/>
        </p:nvSpPr>
        <p:spPr>
          <a:xfrm>
            <a:off x="4868210" y="5697974"/>
            <a:ext cx="301660" cy="369332"/>
          </a:xfrm>
          <a:prstGeom prst="rect">
            <a:avLst/>
          </a:prstGeom>
          <a:noFill/>
        </p:spPr>
        <p:txBody>
          <a:bodyPr wrap="none" rtlCol="0">
            <a:spAutoFit/>
          </a:bodyPr>
          <a:lstStyle/>
          <a:p>
            <a:r>
              <a:rPr lang="en-US" dirty="0" smtClean="0"/>
              <a:t>0</a:t>
            </a:r>
            <a:endParaRPr lang="en-US" dirty="0"/>
          </a:p>
        </p:txBody>
      </p:sp>
      <p:sp>
        <p:nvSpPr>
          <p:cNvPr id="39" name="TextBox 38"/>
          <p:cNvSpPr txBox="1"/>
          <p:nvPr/>
        </p:nvSpPr>
        <p:spPr>
          <a:xfrm>
            <a:off x="6035994" y="5700316"/>
            <a:ext cx="301660" cy="369332"/>
          </a:xfrm>
          <a:prstGeom prst="rect">
            <a:avLst/>
          </a:prstGeom>
          <a:noFill/>
        </p:spPr>
        <p:txBody>
          <a:bodyPr wrap="none" rtlCol="0">
            <a:spAutoFit/>
          </a:bodyPr>
          <a:lstStyle/>
          <a:p>
            <a:r>
              <a:rPr lang="en-US" dirty="0" smtClean="0"/>
              <a:t>1</a:t>
            </a:r>
            <a:endParaRPr lang="en-US" dirty="0"/>
          </a:p>
        </p:txBody>
      </p:sp>
      <p:sp>
        <p:nvSpPr>
          <p:cNvPr id="40" name="TextBox 39"/>
          <p:cNvSpPr txBox="1"/>
          <p:nvPr/>
        </p:nvSpPr>
        <p:spPr>
          <a:xfrm>
            <a:off x="7034421" y="5723652"/>
            <a:ext cx="748923" cy="369332"/>
          </a:xfrm>
          <a:prstGeom prst="rect">
            <a:avLst/>
          </a:prstGeom>
          <a:noFill/>
        </p:spPr>
        <p:txBody>
          <a:bodyPr wrap="none" rtlCol="0">
            <a:spAutoFit/>
          </a:bodyPr>
          <a:lstStyle/>
          <a:p>
            <a:r>
              <a:rPr lang="en-US" dirty="0" smtClean="0"/>
              <a:t>2  3  4</a:t>
            </a:r>
            <a:endParaRPr lang="en-US" dirty="0"/>
          </a:p>
        </p:txBody>
      </p:sp>
    </p:spTree>
    <p:extLst>
      <p:ext uri="{BB962C8B-B14F-4D97-AF65-F5344CB8AC3E}">
        <p14:creationId xmlns:p14="http://schemas.microsoft.com/office/powerpoint/2010/main" val="290909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Debounce</a:t>
            </a:r>
            <a:r>
              <a:rPr lang="en-US" dirty="0" smtClean="0"/>
              <a:t> operator</a:t>
            </a:r>
            <a:endParaRPr lang="en-US" dirty="0"/>
          </a:p>
        </p:txBody>
      </p:sp>
      <p:pic>
        <p:nvPicPr>
          <p:cNvPr id="3" name="Picture 2"/>
          <p:cNvPicPr>
            <a:picLocks noChangeAspect="1"/>
          </p:cNvPicPr>
          <p:nvPr/>
        </p:nvPicPr>
        <p:blipFill>
          <a:blip r:embed="rId2"/>
          <a:stretch>
            <a:fillRect/>
          </a:stretch>
        </p:blipFill>
        <p:spPr>
          <a:xfrm>
            <a:off x="3391471" y="1298864"/>
            <a:ext cx="5752529" cy="2108464"/>
          </a:xfrm>
          <a:prstGeom prst="rect">
            <a:avLst/>
          </a:prstGeom>
        </p:spPr>
      </p:pic>
      <p:sp>
        <p:nvSpPr>
          <p:cNvPr id="4" name="Rectangle 3"/>
          <p:cNvSpPr/>
          <p:nvPr/>
        </p:nvSpPr>
        <p:spPr>
          <a:xfrm>
            <a:off x="2976880" y="3730903"/>
            <a:ext cx="4572000" cy="2862323"/>
          </a:xfrm>
          <a:prstGeom prst="rect">
            <a:avLst/>
          </a:prstGeom>
        </p:spPr>
        <p:txBody>
          <a:bodyPr>
            <a:spAutoFit/>
          </a:bodyPr>
          <a:lstStyle/>
          <a:p>
            <a:r>
              <a:rPr lang="en-US" i="1" dirty="0" smtClean="0">
                <a:solidFill>
                  <a:srgbClr val="808080"/>
                </a:solidFill>
              </a:rPr>
              <a:t>/</a:t>
            </a:r>
            <a:r>
              <a:rPr lang="en-US" i="1" dirty="0">
                <a:solidFill>
                  <a:srgbClr val="808080"/>
                </a:solidFill>
              </a:rPr>
              <a:t>/ Delay each item by time and project value;</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Observable.from</a:t>
            </a:r>
            <a:r>
              <a:rPr lang="en-US" dirty="0"/>
              <a:t>(</a:t>
            </a:r>
            <a:r>
              <a:rPr lang="en-US" dirty="0">
                <a:solidFill>
                  <a:srgbClr val="458383"/>
                </a:solidFill>
              </a:rPr>
              <a:t>times</a:t>
            </a:r>
            <a:r>
              <a:rPr lang="en-US" dirty="0"/>
              <a:t>)</a:t>
            </a:r>
            <a:br>
              <a:rPr lang="en-US" dirty="0"/>
            </a:br>
            <a:r>
              <a:rPr lang="en-US" dirty="0"/>
              <a:t>    .</a:t>
            </a:r>
            <a:r>
              <a:rPr lang="en-US" dirty="0" err="1"/>
              <a:t>flatMap</a:t>
            </a:r>
            <a:r>
              <a:rPr lang="en-US" dirty="0"/>
              <a:t>(</a:t>
            </a:r>
            <a:r>
              <a:rPr lang="en-US" b="1" dirty="0">
                <a:solidFill>
                  <a:srgbClr val="000080"/>
                </a:solidFill>
              </a:rPr>
              <a:t>function </a:t>
            </a:r>
            <a:r>
              <a:rPr lang="en-US" dirty="0"/>
              <a:t>(item) {</a:t>
            </a:r>
            <a:br>
              <a:rPr lang="en-US" dirty="0"/>
            </a:br>
            <a:r>
              <a:rPr lang="en-US" dirty="0"/>
              <a:t>        </a:t>
            </a:r>
            <a:r>
              <a:rPr lang="en-US" b="1" dirty="0">
                <a:solidFill>
                  <a:srgbClr val="000080"/>
                </a:solidFill>
              </a:rPr>
              <a:t>return </a:t>
            </a:r>
            <a:r>
              <a:rPr lang="en-US" dirty="0" err="1"/>
              <a:t>Rx.Observable</a:t>
            </a:r>
            <a:r>
              <a:rPr lang="en-US" dirty="0"/>
              <a:t/>
            </a:r>
            <a:br>
              <a:rPr lang="en-US" dirty="0"/>
            </a:br>
            <a:r>
              <a:rPr lang="en-US" dirty="0"/>
              <a:t>            .of(</a:t>
            </a:r>
            <a:r>
              <a:rPr lang="en-US" dirty="0" err="1"/>
              <a:t>item.</a:t>
            </a:r>
            <a:r>
              <a:rPr lang="en-US" b="1" dirty="0" err="1">
                <a:solidFill>
                  <a:srgbClr val="660E7A"/>
                </a:solidFill>
              </a:rPr>
              <a:t>value</a:t>
            </a:r>
            <a:r>
              <a:rPr lang="en-US" dirty="0"/>
              <a:t>)</a:t>
            </a:r>
            <a:br>
              <a:rPr lang="en-US" dirty="0"/>
            </a:br>
            <a:r>
              <a:rPr lang="en-US" dirty="0"/>
              <a:t>            .delay(</a:t>
            </a:r>
            <a:r>
              <a:rPr lang="en-US" dirty="0" err="1"/>
              <a:t>item.</a:t>
            </a:r>
            <a:r>
              <a:rPr lang="en-US" dirty="0" err="1">
                <a:solidFill>
                  <a:srgbClr val="7A7A43"/>
                </a:solidFill>
              </a:rPr>
              <a:t>time</a:t>
            </a:r>
            <a:r>
              <a:rPr lang="en-US" dirty="0"/>
              <a:t>);</a:t>
            </a:r>
            <a:br>
              <a:rPr lang="en-US" dirty="0"/>
            </a:br>
            <a:r>
              <a:rPr lang="en-US" dirty="0"/>
              <a:t>    })</a:t>
            </a:r>
            <a:br>
              <a:rPr lang="en-US" dirty="0"/>
            </a:br>
            <a:r>
              <a:rPr lang="en-US" dirty="0"/>
              <a:t>    .</a:t>
            </a:r>
            <a:r>
              <a:rPr lang="en-US" dirty="0" err="1"/>
              <a:t>debounce</a:t>
            </a:r>
            <a:r>
              <a:rPr lang="en-US" dirty="0"/>
              <a:t>(</a:t>
            </a:r>
            <a:r>
              <a:rPr lang="en-US" dirty="0">
                <a:solidFill>
                  <a:srgbClr val="0000FF"/>
                </a:solidFill>
              </a:rPr>
              <a:t>500 </a:t>
            </a:r>
            <a:r>
              <a:rPr lang="en-US" i="1" dirty="0">
                <a:solidFill>
                  <a:srgbClr val="808080"/>
                </a:solidFill>
              </a:rPr>
              <a:t>/* </a:t>
            </a:r>
            <a:r>
              <a:rPr lang="en-US" i="1" dirty="0" err="1">
                <a:solidFill>
                  <a:srgbClr val="808080"/>
                </a:solidFill>
              </a:rPr>
              <a:t>ms</a:t>
            </a:r>
            <a:r>
              <a:rPr lang="en-US" i="1" dirty="0">
                <a:solidFill>
                  <a:srgbClr val="808080"/>
                </a:solidFill>
              </a:rPr>
              <a:t> */</a:t>
            </a:r>
            <a:r>
              <a:rPr lang="en-US" dirty="0"/>
              <a:t>);</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.subscribe</a:t>
            </a:r>
            <a:r>
              <a:rPr lang="en-US" dirty="0"/>
              <a:t>(</a:t>
            </a:r>
            <a:br>
              <a:rPr lang="en-US" dirty="0"/>
            </a:br>
            <a:r>
              <a:rPr lang="en-US" dirty="0"/>
              <a:t>    (x)=&gt;</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%s'</a:t>
            </a:r>
            <a:r>
              <a:rPr lang="en-US" dirty="0"/>
              <a:t>, x));</a:t>
            </a:r>
          </a:p>
        </p:txBody>
      </p:sp>
      <p:sp>
        <p:nvSpPr>
          <p:cNvPr id="5" name="Rectangle 4"/>
          <p:cNvSpPr/>
          <p:nvPr/>
        </p:nvSpPr>
        <p:spPr>
          <a:xfrm>
            <a:off x="286918" y="3890666"/>
            <a:ext cx="4572000" cy="2308324"/>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solidFill>
                  <a:srgbClr val="458383"/>
                </a:solidFill>
              </a:rPr>
              <a:t>times </a:t>
            </a:r>
            <a:r>
              <a:rPr lang="en-US" dirty="0"/>
              <a:t>= [</a:t>
            </a:r>
            <a:br>
              <a:rPr lang="en-US" dirty="0"/>
            </a:br>
            <a:r>
              <a:rPr lang="en-US" dirty="0"/>
              <a:t>    { </a:t>
            </a:r>
            <a:r>
              <a:rPr lang="en-US" b="1" dirty="0">
                <a:solidFill>
                  <a:srgbClr val="660E7A"/>
                </a:solidFill>
              </a:rPr>
              <a:t>value</a:t>
            </a:r>
            <a:r>
              <a:rPr lang="en-US" dirty="0"/>
              <a:t>: </a:t>
            </a:r>
            <a:r>
              <a:rPr lang="en-US" dirty="0">
                <a:solidFill>
                  <a:srgbClr val="0000FF"/>
                </a:solidFill>
              </a:rPr>
              <a:t>0</a:t>
            </a:r>
            <a:r>
              <a:rPr lang="en-US" dirty="0"/>
              <a:t>, </a:t>
            </a:r>
            <a:r>
              <a:rPr lang="en-US" b="1" dirty="0">
                <a:solidFill>
                  <a:srgbClr val="660E7A"/>
                </a:solidFill>
              </a:rPr>
              <a:t>time</a:t>
            </a:r>
            <a:r>
              <a:rPr lang="en-US" dirty="0"/>
              <a:t>: </a:t>
            </a:r>
            <a:r>
              <a:rPr lang="en-US" dirty="0">
                <a:solidFill>
                  <a:srgbClr val="0000FF"/>
                </a:solidFill>
              </a:rPr>
              <a:t>100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1</a:t>
            </a:r>
            <a:r>
              <a:rPr lang="en-US" dirty="0"/>
              <a:t>, </a:t>
            </a:r>
            <a:r>
              <a:rPr lang="en-US" b="1" dirty="0">
                <a:solidFill>
                  <a:srgbClr val="660E7A"/>
                </a:solidFill>
              </a:rPr>
              <a:t>time</a:t>
            </a:r>
            <a:r>
              <a:rPr lang="en-US" dirty="0"/>
              <a:t>: </a:t>
            </a:r>
            <a:r>
              <a:rPr lang="en-US" dirty="0">
                <a:solidFill>
                  <a:srgbClr val="0000FF"/>
                </a:solidFill>
              </a:rPr>
              <a:t>600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2</a:t>
            </a:r>
            <a:r>
              <a:rPr lang="en-US" dirty="0"/>
              <a:t>, </a:t>
            </a:r>
            <a:r>
              <a:rPr lang="en-US" b="1" dirty="0">
                <a:solidFill>
                  <a:srgbClr val="660E7A"/>
                </a:solidFill>
              </a:rPr>
              <a:t>time</a:t>
            </a:r>
            <a:r>
              <a:rPr lang="en-US" dirty="0"/>
              <a:t>: </a:t>
            </a:r>
            <a:r>
              <a:rPr lang="en-US" dirty="0">
                <a:solidFill>
                  <a:srgbClr val="0000FF"/>
                </a:solidFill>
              </a:rPr>
              <a:t>400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3</a:t>
            </a:r>
            <a:r>
              <a:rPr lang="en-US" dirty="0"/>
              <a:t>, </a:t>
            </a:r>
            <a:r>
              <a:rPr lang="en-US" b="1" dirty="0">
                <a:solidFill>
                  <a:srgbClr val="660E7A"/>
                </a:solidFill>
              </a:rPr>
              <a:t>time</a:t>
            </a:r>
            <a:r>
              <a:rPr lang="en-US" dirty="0"/>
              <a:t>: </a:t>
            </a:r>
            <a:r>
              <a:rPr lang="en-US" dirty="0">
                <a:solidFill>
                  <a:srgbClr val="0000FF"/>
                </a:solidFill>
              </a:rPr>
              <a:t>700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4</a:t>
            </a:r>
            <a:r>
              <a:rPr lang="en-US" dirty="0"/>
              <a:t>, </a:t>
            </a:r>
            <a:r>
              <a:rPr lang="en-US" b="1" dirty="0">
                <a:solidFill>
                  <a:srgbClr val="660E7A"/>
                </a:solidFill>
              </a:rPr>
              <a:t>time</a:t>
            </a:r>
            <a:r>
              <a:rPr lang="en-US" dirty="0"/>
              <a:t>: </a:t>
            </a:r>
            <a:r>
              <a:rPr lang="en-US" dirty="0">
                <a:solidFill>
                  <a:srgbClr val="0000FF"/>
                </a:solidFill>
              </a:rPr>
              <a:t>200 </a:t>
            </a:r>
            <a:r>
              <a:rPr lang="en-US" dirty="0"/>
              <a:t>}</a:t>
            </a:r>
            <a:br>
              <a:rPr lang="en-US" dirty="0"/>
            </a:br>
            <a:r>
              <a:rPr lang="en-US" dirty="0"/>
              <a:t>];</a:t>
            </a:r>
            <a:br>
              <a:rPr lang="en-US" dirty="0"/>
            </a:br>
            <a:endParaRPr lang="en-US" dirty="0"/>
          </a:p>
        </p:txBody>
      </p:sp>
      <p:pic>
        <p:nvPicPr>
          <p:cNvPr id="6" name="Picture 5"/>
          <p:cNvPicPr>
            <a:picLocks noChangeAspect="1"/>
          </p:cNvPicPr>
          <p:nvPr/>
        </p:nvPicPr>
        <p:blipFill>
          <a:blip r:embed="rId3"/>
          <a:stretch>
            <a:fillRect/>
          </a:stretch>
        </p:blipFill>
        <p:spPr>
          <a:xfrm>
            <a:off x="1491551" y="5703101"/>
            <a:ext cx="1076091" cy="1022819"/>
          </a:xfrm>
          <a:prstGeom prst="rect">
            <a:avLst/>
          </a:prstGeom>
        </p:spPr>
      </p:pic>
      <p:sp>
        <p:nvSpPr>
          <p:cNvPr id="7" name="Rectangle 6"/>
          <p:cNvSpPr/>
          <p:nvPr/>
        </p:nvSpPr>
        <p:spPr>
          <a:xfrm>
            <a:off x="363791" y="1383213"/>
            <a:ext cx="3027680" cy="2585323"/>
          </a:xfrm>
          <a:prstGeom prst="rect">
            <a:avLst/>
          </a:prstGeom>
        </p:spPr>
        <p:txBody>
          <a:bodyPr wrap="square">
            <a:spAutoFit/>
          </a:bodyPr>
          <a:lstStyle/>
          <a:p>
            <a:r>
              <a:rPr lang="en-US" dirty="0" err="1"/>
              <a:t>Debouncing</a:t>
            </a:r>
            <a:r>
              <a:rPr lang="en-US" dirty="0"/>
              <a:t> enforces that a function not be called again until a certain amount of time has passed without it being called. As in "</a:t>
            </a:r>
            <a:r>
              <a:rPr lang="en-US" b="1" i="1" dirty="0"/>
              <a:t>execute this function only if 100 milliseconds have passed without it being called</a:t>
            </a:r>
            <a:r>
              <a:rPr lang="en-US" dirty="0"/>
              <a:t>."</a:t>
            </a:r>
          </a:p>
          <a:p>
            <a:endParaRPr lang="en-US" dirty="0"/>
          </a:p>
        </p:txBody>
      </p:sp>
      <p:sp>
        <p:nvSpPr>
          <p:cNvPr id="8" name="Rectangle 7"/>
          <p:cNvSpPr/>
          <p:nvPr/>
        </p:nvSpPr>
        <p:spPr>
          <a:xfrm>
            <a:off x="365760" y="845183"/>
            <a:ext cx="8453120" cy="369332"/>
          </a:xfrm>
          <a:prstGeom prst="rect">
            <a:avLst/>
          </a:prstGeom>
        </p:spPr>
        <p:txBody>
          <a:bodyPr wrap="square">
            <a:spAutoFit/>
          </a:bodyPr>
          <a:lstStyle/>
          <a:p>
            <a:r>
              <a:rPr lang="en-US" i="1" dirty="0"/>
              <a:t>The </a:t>
            </a:r>
            <a:r>
              <a:rPr lang="en-US" i="1" dirty="0" err="1"/>
              <a:t>Debounce</a:t>
            </a:r>
            <a:r>
              <a:rPr lang="en-US" i="1" dirty="0"/>
              <a:t> technique allow us to "group" multiple sequential calls in a single one.</a:t>
            </a:r>
          </a:p>
        </p:txBody>
      </p:sp>
      <p:sp>
        <p:nvSpPr>
          <p:cNvPr id="9" name="TextBox 8"/>
          <p:cNvSpPr txBox="1"/>
          <p:nvPr/>
        </p:nvSpPr>
        <p:spPr>
          <a:xfrm>
            <a:off x="7387695" y="3407328"/>
            <a:ext cx="1337776" cy="3416319"/>
          </a:xfrm>
          <a:prstGeom prst="rect">
            <a:avLst/>
          </a:prstGeom>
          <a:noFill/>
        </p:spPr>
        <p:txBody>
          <a:bodyPr wrap="none" rtlCol="0">
            <a:spAutoFit/>
          </a:bodyPr>
          <a:lstStyle/>
          <a:p>
            <a:r>
              <a:rPr lang="en-US" sz="1200" dirty="0" smtClean="0"/>
              <a:t>0</a:t>
            </a:r>
          </a:p>
          <a:p>
            <a:r>
              <a:rPr lang="en-US" sz="1200" dirty="0" smtClean="0"/>
              <a:t>100        </a:t>
            </a:r>
            <a:r>
              <a:rPr lang="en-US" sz="1200" b="1" dirty="0" smtClean="0"/>
              <a:t>0 </a:t>
            </a:r>
          </a:p>
          <a:p>
            <a:r>
              <a:rPr lang="en-US" sz="1200" dirty="0" smtClean="0"/>
              <a:t>200</a:t>
            </a:r>
          </a:p>
          <a:p>
            <a:r>
              <a:rPr lang="en-US" sz="1200" dirty="0" smtClean="0"/>
              <a:t>300</a:t>
            </a:r>
          </a:p>
          <a:p>
            <a:r>
              <a:rPr lang="en-US" sz="1200" dirty="0" smtClean="0"/>
              <a:t>400</a:t>
            </a:r>
          </a:p>
          <a:p>
            <a:r>
              <a:rPr lang="en-US" sz="1200" dirty="0" smtClean="0"/>
              <a:t>500         </a:t>
            </a:r>
          </a:p>
          <a:p>
            <a:r>
              <a:rPr lang="en-US" sz="1200" dirty="0" smtClean="0"/>
              <a:t>600        </a:t>
            </a:r>
            <a:r>
              <a:rPr lang="en-US" sz="1200" b="1" dirty="0" err="1" smtClean="0"/>
              <a:t>debounce</a:t>
            </a:r>
            <a:endParaRPr lang="en-US" sz="1200" dirty="0" smtClean="0"/>
          </a:p>
          <a:p>
            <a:r>
              <a:rPr lang="en-US" sz="1200" dirty="0" smtClean="0"/>
              <a:t>700        </a:t>
            </a:r>
            <a:r>
              <a:rPr lang="en-US" sz="1200" b="1" dirty="0" smtClean="0"/>
              <a:t>1</a:t>
            </a:r>
          </a:p>
          <a:p>
            <a:r>
              <a:rPr lang="en-US" sz="1200" dirty="0" smtClean="0"/>
              <a:t>800</a:t>
            </a:r>
          </a:p>
          <a:p>
            <a:r>
              <a:rPr lang="en-US" sz="1200" dirty="0" smtClean="0"/>
              <a:t>900</a:t>
            </a:r>
          </a:p>
          <a:p>
            <a:r>
              <a:rPr lang="en-US" sz="1200" dirty="0" smtClean="0"/>
              <a:t>1000</a:t>
            </a:r>
          </a:p>
          <a:p>
            <a:r>
              <a:rPr lang="en-US" sz="1200" dirty="0" smtClean="0"/>
              <a:t>1100      </a:t>
            </a:r>
            <a:r>
              <a:rPr lang="en-US" sz="1200" b="1" dirty="0" smtClean="0"/>
              <a:t>2</a:t>
            </a:r>
          </a:p>
          <a:p>
            <a:r>
              <a:rPr lang="en-US" sz="1200" dirty="0" smtClean="0"/>
              <a:t>1200</a:t>
            </a:r>
          </a:p>
          <a:p>
            <a:r>
              <a:rPr lang="en-US" sz="1200" dirty="0" smtClean="0"/>
              <a:t>1300</a:t>
            </a:r>
          </a:p>
          <a:p>
            <a:r>
              <a:rPr lang="en-US" sz="1200" dirty="0" smtClean="0"/>
              <a:t>1400</a:t>
            </a:r>
          </a:p>
          <a:p>
            <a:r>
              <a:rPr lang="en-US" sz="1200" dirty="0" smtClean="0"/>
              <a:t>1500</a:t>
            </a:r>
          </a:p>
          <a:p>
            <a:r>
              <a:rPr lang="en-US" sz="1200" dirty="0" smtClean="0"/>
              <a:t>1600      </a:t>
            </a:r>
            <a:r>
              <a:rPr lang="en-US" sz="1200" b="1" dirty="0" err="1" smtClean="0"/>
              <a:t>debounce</a:t>
            </a:r>
            <a:endParaRPr lang="en-US" sz="1200" dirty="0" smtClean="0"/>
          </a:p>
          <a:p>
            <a:r>
              <a:rPr lang="is-IS" sz="1200" dirty="0" smtClean="0"/>
              <a:t>… </a:t>
            </a:r>
            <a:endParaRPr lang="en-US" sz="1200" dirty="0"/>
          </a:p>
        </p:txBody>
      </p:sp>
      <p:cxnSp>
        <p:nvCxnSpPr>
          <p:cNvPr id="11" name="Straight Arrow Connector 10"/>
          <p:cNvCxnSpPr/>
          <p:nvPr/>
        </p:nvCxnSpPr>
        <p:spPr>
          <a:xfrm>
            <a:off x="7387695" y="3484880"/>
            <a:ext cx="0" cy="324104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239760" y="3890666"/>
            <a:ext cx="0" cy="650046"/>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209280" y="4057738"/>
            <a:ext cx="607859" cy="276999"/>
          </a:xfrm>
          <a:prstGeom prst="rect">
            <a:avLst/>
          </a:prstGeom>
          <a:noFill/>
        </p:spPr>
        <p:txBody>
          <a:bodyPr wrap="none" rtlCol="0">
            <a:spAutoFit/>
          </a:bodyPr>
          <a:lstStyle/>
          <a:p>
            <a:r>
              <a:rPr lang="en-US" sz="1200" dirty="0" smtClean="0"/>
              <a:t>500ms</a:t>
            </a:r>
            <a:endParaRPr lang="en-US" sz="1200" dirty="0"/>
          </a:p>
        </p:txBody>
      </p:sp>
      <p:cxnSp>
        <p:nvCxnSpPr>
          <p:cNvPr id="20" name="Straight Arrow Connector 19"/>
          <p:cNvCxnSpPr/>
          <p:nvPr/>
        </p:nvCxnSpPr>
        <p:spPr>
          <a:xfrm>
            <a:off x="8239760" y="5703129"/>
            <a:ext cx="0" cy="650046"/>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211021" y="5870201"/>
            <a:ext cx="607859" cy="276999"/>
          </a:xfrm>
          <a:prstGeom prst="rect">
            <a:avLst/>
          </a:prstGeom>
          <a:noFill/>
        </p:spPr>
        <p:txBody>
          <a:bodyPr wrap="none" rtlCol="0">
            <a:spAutoFit/>
          </a:bodyPr>
          <a:lstStyle/>
          <a:p>
            <a:r>
              <a:rPr lang="en-US" sz="1200" dirty="0" smtClean="0"/>
              <a:t>500ms</a:t>
            </a:r>
            <a:endParaRPr lang="en-US" sz="1200" dirty="0"/>
          </a:p>
        </p:txBody>
      </p:sp>
    </p:spTree>
    <p:extLst>
      <p:ext uri="{BB962C8B-B14F-4D97-AF65-F5344CB8AC3E}">
        <p14:creationId xmlns:p14="http://schemas.microsoft.com/office/powerpoint/2010/main" val="2852125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input box changes with </a:t>
            </a:r>
            <a:r>
              <a:rPr lang="en-US" dirty="0" err="1" smtClean="0"/>
              <a:t>rxjs</a:t>
            </a:r>
            <a:endParaRPr lang="en-US" dirty="0"/>
          </a:p>
        </p:txBody>
      </p:sp>
      <p:sp>
        <p:nvSpPr>
          <p:cNvPr id="5" name="Rectangle 4"/>
          <p:cNvSpPr/>
          <p:nvPr/>
        </p:nvSpPr>
        <p:spPr>
          <a:xfrm>
            <a:off x="528891" y="1047045"/>
            <a:ext cx="8351520" cy="5355313"/>
          </a:xfrm>
          <a:prstGeom prst="rect">
            <a:avLst/>
          </a:prstGeom>
        </p:spPr>
        <p:txBody>
          <a:bodyPr wrap="square">
            <a:spAutoFit/>
          </a:bodyPr>
          <a:lstStyle/>
          <a:p>
            <a:r>
              <a:rPr lang="en-US" dirty="0"/>
              <a:t>@Component({</a:t>
            </a:r>
            <a:br>
              <a:rPr lang="en-US" dirty="0"/>
            </a:br>
            <a:r>
              <a:rPr lang="en-US" dirty="0"/>
              <a:t>    </a:t>
            </a:r>
            <a:r>
              <a:rPr lang="en-US" b="1" dirty="0">
                <a:solidFill>
                  <a:srgbClr val="660E7A"/>
                </a:solidFill>
              </a:rPr>
              <a:t>selector</a:t>
            </a:r>
            <a:r>
              <a:rPr lang="en-US" dirty="0"/>
              <a:t>: </a:t>
            </a:r>
            <a:r>
              <a:rPr lang="en-US" b="1" dirty="0">
                <a:solidFill>
                  <a:srgbClr val="008000"/>
                </a:solidFill>
              </a:rPr>
              <a:t>'my-app'</a:t>
            </a:r>
            <a:r>
              <a:rPr lang="en-US" dirty="0"/>
              <a:t>,</a:t>
            </a:r>
            <a:br>
              <a:rPr lang="en-US" dirty="0"/>
            </a:br>
            <a:r>
              <a:rPr lang="en-US" dirty="0"/>
              <a:t>    </a:t>
            </a:r>
            <a:r>
              <a:rPr lang="en-US" b="1" dirty="0">
                <a:solidFill>
                  <a:srgbClr val="660E7A"/>
                </a:solidFill>
              </a:rPr>
              <a:t>template</a:t>
            </a:r>
            <a:r>
              <a:rPr lang="en-US" dirty="0"/>
              <a:t>: </a:t>
            </a:r>
            <a:r>
              <a:rPr lang="en-US" b="1" dirty="0">
                <a:solidFill>
                  <a:srgbClr val="008000"/>
                </a:solidFill>
              </a:rPr>
              <a:t>`&lt;input [</a:t>
            </a:r>
            <a:r>
              <a:rPr lang="en-US" b="1" dirty="0" err="1">
                <a:solidFill>
                  <a:srgbClr val="008000"/>
                </a:solidFill>
              </a:rPr>
              <a:t>formControl</a:t>
            </a:r>
            <a:r>
              <a:rPr lang="en-US" b="1" dirty="0">
                <a:solidFill>
                  <a:srgbClr val="008000"/>
                </a:solidFill>
              </a:rPr>
              <a:t>]="</a:t>
            </a:r>
            <a:r>
              <a:rPr lang="en-US" b="1" dirty="0" err="1">
                <a:solidFill>
                  <a:srgbClr val="660E7A"/>
                </a:solidFill>
              </a:rPr>
              <a:t>searchBox</a:t>
            </a:r>
            <a:r>
              <a:rPr lang="en-US" b="1" dirty="0">
                <a:solidFill>
                  <a:srgbClr val="008000"/>
                </a:solidFill>
              </a:rPr>
              <a:t>" /&gt;</a:t>
            </a:r>
            <a:br>
              <a:rPr lang="en-US" b="1" dirty="0">
                <a:solidFill>
                  <a:srgbClr val="008000"/>
                </a:solidFill>
              </a:rPr>
            </a:br>
            <a:r>
              <a:rPr lang="en-US" b="1" dirty="0">
                <a:solidFill>
                  <a:srgbClr val="008000"/>
                </a:solidFill>
              </a:rPr>
              <a:t>                {{</a:t>
            </a:r>
            <a:r>
              <a:rPr lang="en-US" b="1" dirty="0" err="1">
                <a:solidFill>
                  <a:srgbClr val="660E7A"/>
                </a:solidFill>
              </a:rPr>
              <a:t>searchResults</a:t>
            </a:r>
            <a:r>
              <a:rPr lang="en-US" b="1" dirty="0">
                <a:solidFill>
                  <a:srgbClr val="008000"/>
                </a:solidFill>
              </a:rPr>
              <a:t>}}</a:t>
            </a:r>
            <a:br>
              <a:rPr lang="en-US" b="1" dirty="0">
                <a:solidFill>
                  <a:srgbClr val="008000"/>
                </a:solidFill>
              </a:rPr>
            </a:br>
            <a:r>
              <a:rPr lang="en-US" b="1" dirty="0">
                <a:solidFill>
                  <a:srgbClr val="008000"/>
                </a:solidFill>
              </a:rPr>
              <a:t>              `</a:t>
            </a:r>
            <a:br>
              <a:rPr lang="en-US" b="1" dirty="0">
                <a:solidFill>
                  <a:srgbClr val="008000"/>
                </a:solidFill>
              </a:rPr>
            </a:br>
            <a:r>
              <a:rPr lang="en-US" dirty="0"/>
              <a:t>})</a:t>
            </a:r>
            <a:br>
              <a:rPr lang="en-US" dirty="0"/>
            </a:br>
            <a:r>
              <a:rPr lang="en-US" b="1" dirty="0">
                <a:solidFill>
                  <a:srgbClr val="000080"/>
                </a:solidFill>
              </a:rPr>
              <a:t>export class </a:t>
            </a:r>
            <a:r>
              <a:rPr lang="en-US" dirty="0"/>
              <a:t>App {</a:t>
            </a:r>
            <a:br>
              <a:rPr lang="en-US" dirty="0"/>
            </a:br>
            <a:r>
              <a:rPr lang="en-US" dirty="0"/>
              <a:t>    </a:t>
            </a:r>
            <a:r>
              <a:rPr lang="en-US" b="1" dirty="0" err="1">
                <a:solidFill>
                  <a:srgbClr val="660E7A"/>
                </a:solidFill>
              </a:rPr>
              <a:t>searchBox</a:t>
            </a:r>
            <a:r>
              <a:rPr lang="en-US" dirty="0"/>
              <a:t>: </a:t>
            </a:r>
            <a:r>
              <a:rPr lang="en-US" dirty="0" err="1"/>
              <a:t>FormControl</a:t>
            </a:r>
            <a:r>
              <a:rPr lang="en-US" dirty="0"/>
              <a:t> = </a:t>
            </a:r>
            <a:r>
              <a:rPr lang="en-US" b="1" dirty="0">
                <a:solidFill>
                  <a:srgbClr val="000080"/>
                </a:solidFill>
              </a:rPr>
              <a:t>new </a:t>
            </a:r>
            <a:r>
              <a:rPr lang="en-US" dirty="0" err="1"/>
              <a:t>FormControl</a:t>
            </a:r>
            <a:r>
              <a:rPr lang="en-US" dirty="0"/>
              <a:t>();</a:t>
            </a:r>
            <a:br>
              <a:rPr lang="en-US" dirty="0"/>
            </a:br>
            <a:r>
              <a:rPr lang="en-US" dirty="0"/>
              <a:t>    </a:t>
            </a:r>
            <a:r>
              <a:rPr lang="en-US" b="1" dirty="0" err="1">
                <a:solidFill>
                  <a:srgbClr val="660E7A"/>
                </a:solidFill>
              </a:rPr>
              <a:t>searchResults</a:t>
            </a:r>
            <a:r>
              <a:rPr lang="en-US" dirty="0"/>
              <a:t>: </a:t>
            </a:r>
            <a:r>
              <a:rPr lang="en-US" b="1" dirty="0">
                <a:solidFill>
                  <a:srgbClr val="000080"/>
                </a:solidFill>
              </a:rPr>
              <a:t>string</a:t>
            </a:r>
            <a:r>
              <a:rPr lang="en-US" dirty="0"/>
              <a:t>;</a:t>
            </a:r>
            <a:br>
              <a:rPr lang="en-US" dirty="0"/>
            </a:br>
            <a:r>
              <a:rPr lang="en-US" dirty="0"/>
              <a:t>    </a:t>
            </a:r>
            <a:br>
              <a:rPr lang="en-US" dirty="0"/>
            </a:br>
            <a:r>
              <a:rPr lang="en-US" dirty="0"/>
              <a:t>    </a:t>
            </a:r>
            <a:r>
              <a:rPr lang="en-US" b="1" dirty="0">
                <a:solidFill>
                  <a:srgbClr val="000080"/>
                </a:solidFill>
              </a:rPr>
              <a:t>constructor</a:t>
            </a:r>
            <a:r>
              <a:rPr lang="en-US" dirty="0"/>
              <a:t>(</a:t>
            </a:r>
            <a:r>
              <a:rPr lang="en-US" dirty="0" err="1"/>
              <a:t>httpService</a:t>
            </a:r>
            <a:r>
              <a:rPr lang="en-US" dirty="0"/>
              <a:t>: </a:t>
            </a:r>
            <a:r>
              <a:rPr lang="en-US" dirty="0" err="1"/>
              <a:t>HttpService</a:t>
            </a:r>
            <a:r>
              <a:rPr lang="en-US" dirty="0"/>
              <a:t>) {</a:t>
            </a:r>
            <a:br>
              <a:rPr lang="en-US" dirty="0"/>
            </a:br>
            <a:r>
              <a:rPr lang="en-US" dirty="0"/>
              <a:t>        </a:t>
            </a:r>
            <a:r>
              <a:rPr lang="en-US" b="1" dirty="0" err="1">
                <a:solidFill>
                  <a:srgbClr val="000080"/>
                </a:solidFill>
              </a:rPr>
              <a:t>this</a:t>
            </a:r>
            <a:r>
              <a:rPr lang="en-US" dirty="0" err="1"/>
              <a:t>.</a:t>
            </a:r>
            <a:r>
              <a:rPr lang="en-US" b="1" dirty="0" err="1">
                <a:solidFill>
                  <a:srgbClr val="660E7A"/>
                </a:solidFill>
              </a:rPr>
              <a:t>searchBox</a:t>
            </a:r>
            <a:r>
              <a:rPr lang="en-US" dirty="0" err="1"/>
              <a:t>.</a:t>
            </a:r>
            <a:r>
              <a:rPr lang="en-US" b="1" dirty="0" err="1">
                <a:solidFill>
                  <a:srgbClr val="660E7A"/>
                </a:solidFill>
              </a:rPr>
              <a:t>valueChanges</a:t>
            </a:r>
            <a:r>
              <a:rPr lang="en-US" b="1" dirty="0">
                <a:solidFill>
                  <a:srgbClr val="660E7A"/>
                </a:solidFill>
              </a:rPr>
              <a:t/>
            </a:r>
            <a:br>
              <a:rPr lang="en-US" b="1" dirty="0">
                <a:solidFill>
                  <a:srgbClr val="660E7A"/>
                </a:solidFill>
              </a:rPr>
            </a:br>
            <a:r>
              <a:rPr lang="en-US" b="1" dirty="0">
                <a:solidFill>
                  <a:srgbClr val="660E7A"/>
                </a:solidFill>
              </a:rPr>
              <a:t>            </a:t>
            </a:r>
            <a:r>
              <a:rPr lang="en-US" dirty="0"/>
              <a:t>.</a:t>
            </a:r>
            <a:r>
              <a:rPr lang="en-US" b="1" dirty="0" err="1">
                <a:solidFill>
                  <a:srgbClr val="660E7A"/>
                </a:solidFill>
              </a:rPr>
              <a:t>debounceTime</a:t>
            </a:r>
            <a:r>
              <a:rPr lang="en-US" dirty="0"/>
              <a:t>(</a:t>
            </a:r>
            <a:r>
              <a:rPr lang="en-US" dirty="0">
                <a:solidFill>
                  <a:srgbClr val="0000FF"/>
                </a:solidFill>
              </a:rPr>
              <a:t>500</a:t>
            </a:r>
            <a:r>
              <a:rPr lang="en-US" dirty="0"/>
              <a:t>)</a:t>
            </a:r>
            <a:br>
              <a:rPr lang="en-US" dirty="0"/>
            </a:br>
            <a:r>
              <a:rPr lang="en-US" dirty="0"/>
              <a:t>            .</a:t>
            </a:r>
            <a:r>
              <a:rPr lang="en-US" b="1" dirty="0" err="1">
                <a:solidFill>
                  <a:srgbClr val="660E7A"/>
                </a:solidFill>
              </a:rPr>
              <a:t>distinctUntilChanged</a:t>
            </a:r>
            <a:r>
              <a:rPr lang="en-US" dirty="0"/>
              <a:t>()</a:t>
            </a:r>
            <a:br>
              <a:rPr lang="en-US" dirty="0"/>
            </a:br>
            <a:r>
              <a:rPr lang="en-US" dirty="0"/>
              <a:t>            .</a:t>
            </a:r>
            <a:r>
              <a:rPr lang="en-US" b="1" dirty="0" err="1">
                <a:solidFill>
                  <a:srgbClr val="660E7A"/>
                </a:solidFill>
              </a:rPr>
              <a:t>switchMap</a:t>
            </a:r>
            <a:r>
              <a:rPr lang="en-US" dirty="0"/>
              <a:t>(data =&gt; </a:t>
            </a:r>
            <a:r>
              <a:rPr lang="en-US" b="1" dirty="0" err="1">
                <a:solidFill>
                  <a:srgbClr val="000080"/>
                </a:solidFill>
              </a:rPr>
              <a:t>this</a:t>
            </a:r>
            <a:r>
              <a:rPr lang="en-US" dirty="0" err="1"/>
              <a:t>.httpService.getListValues</a:t>
            </a:r>
            <a:r>
              <a:rPr lang="en-US" dirty="0"/>
              <a:t>(data))</a:t>
            </a:r>
            <a:br>
              <a:rPr lang="en-US" dirty="0"/>
            </a:br>
            <a:r>
              <a:rPr lang="en-US" dirty="0"/>
              <a:t>            .</a:t>
            </a:r>
            <a:r>
              <a:rPr lang="en-US" b="1" dirty="0"/>
              <a:t>subscribe</a:t>
            </a:r>
            <a:r>
              <a:rPr lang="en-US" dirty="0"/>
              <a:t>(res=&gt;</a:t>
            </a:r>
            <a:r>
              <a:rPr lang="en-US" b="1" dirty="0" err="1">
                <a:solidFill>
                  <a:srgbClr val="000080"/>
                </a:solidFill>
              </a:rPr>
              <a:t>this</a:t>
            </a:r>
            <a:r>
              <a:rPr lang="en-US" dirty="0" err="1"/>
              <a:t>.</a:t>
            </a:r>
            <a:r>
              <a:rPr lang="en-US" b="1" dirty="0" err="1">
                <a:solidFill>
                  <a:srgbClr val="660E7A"/>
                </a:solidFill>
              </a:rPr>
              <a:t>searchResults</a:t>
            </a:r>
            <a:r>
              <a:rPr lang="en-US" dirty="0"/>
              <a:t>=res,</a:t>
            </a:r>
            <a:br>
              <a:rPr lang="en-US" dirty="0"/>
            </a:br>
            <a:r>
              <a:rPr lang="en-US" dirty="0"/>
              <a:t>                    (err: Error) =&gt; </a:t>
            </a:r>
            <a:r>
              <a:rPr lang="en-US" b="1" i="1" dirty="0" err="1">
                <a:solidFill>
                  <a:srgbClr val="660E7A"/>
                </a:solidFill>
              </a:rPr>
              <a:t>console</a:t>
            </a:r>
            <a:r>
              <a:rPr lang="en-US" dirty="0" err="1"/>
              <a:t>.</a:t>
            </a:r>
            <a:r>
              <a:rPr lang="en-US" dirty="0" err="1">
                <a:solidFill>
                  <a:srgbClr val="7A7A43"/>
                </a:solidFill>
              </a:rPr>
              <a:t>log</a:t>
            </a:r>
            <a:r>
              <a:rPr lang="en-US" dirty="0"/>
              <a:t>(err));</a:t>
            </a:r>
            <a:br>
              <a:rPr lang="en-US" dirty="0"/>
            </a:br>
            <a:r>
              <a:rPr lang="en-US" dirty="0"/>
              <a:t>    }</a:t>
            </a:r>
            <a:br>
              <a:rPr lang="en-US" dirty="0"/>
            </a:br>
            <a:r>
              <a:rPr lang="en-US" dirty="0"/>
              <a:t>}</a:t>
            </a:r>
          </a:p>
        </p:txBody>
      </p:sp>
    </p:spTree>
    <p:extLst>
      <p:ext uri="{BB962C8B-B14F-4D97-AF65-F5344CB8AC3E}">
        <p14:creationId xmlns:p14="http://schemas.microsoft.com/office/powerpoint/2010/main" val="2760400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angular 2 use observables?</a:t>
            </a:r>
            <a:endParaRPr lang="en-US" dirty="0"/>
          </a:p>
        </p:txBody>
      </p:sp>
      <p:sp>
        <p:nvSpPr>
          <p:cNvPr id="3" name="Rectangle 2"/>
          <p:cNvSpPr/>
          <p:nvPr/>
        </p:nvSpPr>
        <p:spPr>
          <a:xfrm>
            <a:off x="751840" y="1120676"/>
            <a:ext cx="7132320" cy="1477328"/>
          </a:xfrm>
          <a:prstGeom prst="rect">
            <a:avLst/>
          </a:prstGeom>
        </p:spPr>
        <p:txBody>
          <a:bodyPr wrap="square">
            <a:spAutoFit/>
          </a:bodyPr>
          <a:lstStyle/>
          <a:p>
            <a:r>
              <a:rPr lang="en-US" dirty="0"/>
              <a:t>Angular 2 currently uses </a:t>
            </a:r>
            <a:r>
              <a:rPr lang="en-US" dirty="0" err="1"/>
              <a:t>RxJs</a:t>
            </a:r>
            <a:r>
              <a:rPr lang="en-US" dirty="0"/>
              <a:t> Observables in two different ways:</a:t>
            </a:r>
          </a:p>
          <a:p>
            <a:endParaRPr lang="en-US" dirty="0"/>
          </a:p>
          <a:p>
            <a:pPr marL="285750" indent="-285750">
              <a:buFont typeface="Arial"/>
              <a:buChar char="•"/>
            </a:pPr>
            <a:r>
              <a:rPr lang="en-US" dirty="0"/>
              <a:t>as an internal implementation mechanism, to implement some of its core logic like </a:t>
            </a:r>
            <a:r>
              <a:rPr lang="en-US" dirty="0" err="1"/>
              <a:t>EventEmitter</a:t>
            </a:r>
            <a:endParaRPr lang="en-US" dirty="0"/>
          </a:p>
          <a:p>
            <a:pPr marL="285750" indent="-285750">
              <a:buFont typeface="Arial"/>
              <a:buChar char="•"/>
            </a:pPr>
            <a:r>
              <a:rPr lang="en-US" dirty="0"/>
              <a:t>as part of its public API, namely in Forms and the HTTP module</a:t>
            </a:r>
          </a:p>
        </p:txBody>
      </p:sp>
    </p:spTree>
    <p:extLst>
      <p:ext uri="{BB962C8B-B14F-4D97-AF65-F5344CB8AC3E}">
        <p14:creationId xmlns:p14="http://schemas.microsoft.com/office/powerpoint/2010/main" val="1156605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 pattern</a:t>
            </a:r>
            <a:endParaRPr lang="en-US" dirty="0"/>
          </a:p>
        </p:txBody>
      </p:sp>
      <p:pic>
        <p:nvPicPr>
          <p:cNvPr id="3" name="Picture 2"/>
          <p:cNvPicPr>
            <a:picLocks noChangeAspect="1"/>
          </p:cNvPicPr>
          <p:nvPr/>
        </p:nvPicPr>
        <p:blipFill>
          <a:blip r:embed="rId2"/>
          <a:stretch>
            <a:fillRect/>
          </a:stretch>
        </p:blipFill>
        <p:spPr>
          <a:xfrm>
            <a:off x="1300480" y="1094077"/>
            <a:ext cx="6939280" cy="5202372"/>
          </a:xfrm>
          <a:prstGeom prst="rect">
            <a:avLst/>
          </a:prstGeom>
        </p:spPr>
      </p:pic>
    </p:spTree>
    <p:extLst>
      <p:ext uri="{BB962C8B-B14F-4D97-AF65-F5344CB8AC3E}">
        <p14:creationId xmlns:p14="http://schemas.microsoft.com/office/powerpoint/2010/main" val="188856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74040"/>
            <a:ext cx="9144000" cy="4658061"/>
          </a:xfrm>
          <a:prstGeom prst="rect">
            <a:avLst/>
          </a:prstGeom>
        </p:spPr>
      </p:pic>
    </p:spTree>
    <p:extLst>
      <p:ext uri="{BB962C8B-B14F-4D97-AF65-F5344CB8AC3E}">
        <p14:creationId xmlns:p14="http://schemas.microsoft.com/office/powerpoint/2010/main" val="3238275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rxjs</a:t>
            </a:r>
            <a:endParaRPr lang="en-US" dirty="0"/>
          </a:p>
        </p:txBody>
      </p:sp>
      <p:pic>
        <p:nvPicPr>
          <p:cNvPr id="3" name="Picture 2"/>
          <p:cNvPicPr>
            <a:picLocks noChangeAspect="1"/>
          </p:cNvPicPr>
          <p:nvPr/>
        </p:nvPicPr>
        <p:blipFill>
          <a:blip r:embed="rId2"/>
          <a:stretch>
            <a:fillRect/>
          </a:stretch>
        </p:blipFill>
        <p:spPr>
          <a:xfrm>
            <a:off x="279400" y="1117600"/>
            <a:ext cx="8572500" cy="5334000"/>
          </a:xfrm>
          <a:prstGeom prst="rect">
            <a:avLst/>
          </a:prstGeom>
        </p:spPr>
      </p:pic>
    </p:spTree>
    <p:extLst>
      <p:ext uri="{BB962C8B-B14F-4D97-AF65-F5344CB8AC3E}">
        <p14:creationId xmlns:p14="http://schemas.microsoft.com/office/powerpoint/2010/main" val="360272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2439" y="369908"/>
            <a:ext cx="8261979" cy="5218092"/>
          </a:xfrm>
          <a:prstGeom prst="rect">
            <a:avLst/>
          </a:prstGeom>
        </p:spPr>
      </p:pic>
    </p:spTree>
    <p:extLst>
      <p:ext uri="{BB962C8B-B14F-4D97-AF65-F5344CB8AC3E}">
        <p14:creationId xmlns:p14="http://schemas.microsoft.com/office/powerpoint/2010/main" val="1056735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producers</a:t>
            </a:r>
            <a:endParaRPr lang="en-US" dirty="0"/>
          </a:p>
        </p:txBody>
      </p:sp>
      <p:pic>
        <p:nvPicPr>
          <p:cNvPr id="3" name="Picture 2"/>
          <p:cNvPicPr>
            <a:picLocks noChangeAspect="1"/>
          </p:cNvPicPr>
          <p:nvPr/>
        </p:nvPicPr>
        <p:blipFill>
          <a:blip r:embed="rId2"/>
          <a:stretch>
            <a:fillRect/>
          </a:stretch>
        </p:blipFill>
        <p:spPr>
          <a:xfrm>
            <a:off x="1270000" y="1270000"/>
            <a:ext cx="6604000" cy="4318000"/>
          </a:xfrm>
          <a:prstGeom prst="rect">
            <a:avLst/>
          </a:prstGeom>
        </p:spPr>
      </p:pic>
    </p:spTree>
    <p:extLst>
      <p:ext uri="{BB962C8B-B14F-4D97-AF65-F5344CB8AC3E}">
        <p14:creationId xmlns:p14="http://schemas.microsoft.com/office/powerpoint/2010/main" val="2078364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and subscribe observable </a:t>
            </a:r>
            <a:endParaRPr lang="en-US" dirty="0"/>
          </a:p>
        </p:txBody>
      </p:sp>
      <p:sp>
        <p:nvSpPr>
          <p:cNvPr id="4" name="Rectangle 3"/>
          <p:cNvSpPr/>
          <p:nvPr/>
        </p:nvSpPr>
        <p:spPr>
          <a:xfrm>
            <a:off x="883920" y="1206976"/>
            <a:ext cx="6949440" cy="5632312"/>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a:solidFill>
                  <a:srgbClr val="458383"/>
                </a:solidFill>
              </a:rPr>
              <a:t>observable </a:t>
            </a:r>
            <a:r>
              <a:rPr lang="en-US" dirty="0"/>
              <a:t>= </a:t>
            </a:r>
            <a:r>
              <a:rPr lang="en-US" dirty="0" err="1" smtClean="0"/>
              <a:t>Observable.create</a:t>
            </a:r>
            <a:r>
              <a:rPr lang="en-US" dirty="0"/>
              <a:t>(</a:t>
            </a:r>
            <a:r>
              <a:rPr lang="en-US" b="1" dirty="0">
                <a:solidFill>
                  <a:srgbClr val="000080"/>
                </a:solidFill>
              </a:rPr>
              <a:t>function </a:t>
            </a:r>
            <a:r>
              <a:rPr lang="en-US" dirty="0"/>
              <a:t>(observer) {</a:t>
            </a:r>
            <a:br>
              <a:rPr lang="en-US" dirty="0"/>
            </a:br>
            <a:r>
              <a:rPr lang="en-US" dirty="0"/>
              <a:t>    </a:t>
            </a:r>
            <a:r>
              <a:rPr lang="en-US" dirty="0" err="1" smtClean="0"/>
              <a:t>observer.next</a:t>
            </a:r>
            <a:r>
              <a:rPr lang="en-US" dirty="0"/>
              <a:t>(</a:t>
            </a:r>
            <a:r>
              <a:rPr lang="en-US" dirty="0">
                <a:solidFill>
                  <a:srgbClr val="0000FF"/>
                </a:solidFill>
              </a:rPr>
              <a:t>42</a:t>
            </a:r>
            <a:r>
              <a:rPr lang="en-US" dirty="0"/>
              <a:t>);</a:t>
            </a:r>
            <a:br>
              <a:rPr lang="en-US" dirty="0"/>
            </a:br>
            <a:r>
              <a:rPr lang="en-US" dirty="0"/>
              <a:t> </a:t>
            </a:r>
            <a:r>
              <a:rPr lang="en-US" dirty="0" smtClean="0"/>
              <a:t>   </a:t>
            </a:r>
            <a:r>
              <a:rPr lang="en-US" dirty="0" err="1"/>
              <a:t>observer.next</a:t>
            </a:r>
            <a:r>
              <a:rPr lang="en-US" dirty="0"/>
              <a:t>(</a:t>
            </a:r>
            <a:r>
              <a:rPr lang="en-US" dirty="0">
                <a:solidFill>
                  <a:srgbClr val="0000FF"/>
                </a:solidFill>
              </a:rPr>
              <a:t>42</a:t>
            </a:r>
            <a:r>
              <a:rPr lang="en-US" dirty="0"/>
              <a:t>);</a:t>
            </a:r>
            <a:br>
              <a:rPr lang="en-US" dirty="0"/>
            </a:br>
            <a:r>
              <a:rPr lang="en-US" dirty="0" smtClean="0"/>
              <a:t>    </a:t>
            </a:r>
            <a:r>
              <a:rPr lang="en-US" dirty="0" err="1" smtClean="0"/>
              <a:t>observer.complete</a:t>
            </a:r>
            <a:r>
              <a:rPr lang="en-US" dirty="0" smtClean="0"/>
              <a:t>(</a:t>
            </a:r>
            <a:r>
              <a:rPr lang="en-US" dirty="0"/>
              <a:t>);</a:t>
            </a:r>
            <a:br>
              <a:rPr lang="en-US" dirty="0"/>
            </a:br>
            <a:r>
              <a:rPr lang="en-US" dirty="0"/>
              <a:t>})</a:t>
            </a:r>
            <a:r>
              <a:rPr lang="en-US" dirty="0" smtClean="0"/>
              <a:t>;</a:t>
            </a:r>
          </a:p>
          <a:p>
            <a:endParaRPr lang="en-US" dirty="0"/>
          </a:p>
          <a:p>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t>observable.subscribe</a:t>
            </a:r>
            <a:r>
              <a:rPr lang="en-US" dirty="0"/>
              <a:t>(</a:t>
            </a:r>
            <a:br>
              <a:rPr lang="en-US" dirty="0"/>
            </a:br>
            <a:r>
              <a:rPr lang="en-US" dirty="0"/>
              <a:t>    </a:t>
            </a:r>
            <a:r>
              <a:rPr lang="en-US" b="1" dirty="0">
                <a:solidFill>
                  <a:srgbClr val="000080"/>
                </a:solidFill>
              </a:rPr>
              <a:t>function </a:t>
            </a:r>
            <a:r>
              <a:rPr lang="en-US" dirty="0"/>
              <a:t>(value) {</a:t>
            </a:r>
            <a:br>
              <a:rPr lang="en-US" dirty="0"/>
            </a:br>
            <a:r>
              <a:rPr lang="en-US" dirty="0"/>
              <a: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%s.'</a:t>
            </a:r>
            <a:r>
              <a:rPr lang="en-US" dirty="0"/>
              <a:t>, value);</a:t>
            </a:r>
            <a:br>
              <a:rPr lang="en-US" dirty="0"/>
            </a:br>
            <a:r>
              <a:rPr lang="en-US" dirty="0"/>
              <a:t>    },</a:t>
            </a:r>
            <a:br>
              <a:rPr lang="en-US" dirty="0"/>
            </a:br>
            <a:r>
              <a:rPr lang="en-US" dirty="0"/>
              <a:t>    </a:t>
            </a:r>
            <a:r>
              <a:rPr lang="en-US" b="1" dirty="0">
                <a:solidFill>
                  <a:srgbClr val="000080"/>
                </a:solidFill>
              </a:rPr>
              <a:t>function </a:t>
            </a:r>
            <a:r>
              <a:rPr lang="en-US" dirty="0"/>
              <a:t>(</a:t>
            </a:r>
            <a:r>
              <a:rPr lang="en-US" dirty="0" err="1"/>
              <a:t>ev</a:t>
            </a:r>
            <a:r>
              <a:rPr lang="en-US" dirty="0"/>
              <a:t>) {</a:t>
            </a:r>
            <a:br>
              <a:rPr lang="en-US" dirty="0"/>
            </a:br>
            <a:r>
              <a:rPr lang="en-US" dirty="0"/>
              <a: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%s!'</a:t>
            </a:r>
            <a:r>
              <a:rPr lang="en-US" dirty="0"/>
              <a:t>, </a:t>
            </a:r>
            <a:r>
              <a:rPr lang="en-US" dirty="0" err="1"/>
              <a:t>ev</a:t>
            </a:r>
            <a:r>
              <a:rPr lang="en-US" dirty="0"/>
              <a:t>);</a:t>
            </a:r>
            <a:br>
              <a:rPr lang="en-US" dirty="0"/>
            </a:br>
            <a:r>
              <a:rPr lang="en-US" dirty="0"/>
              <a:t>    },</a:t>
            </a:r>
            <a:br>
              <a:rPr lang="en-US" dirty="0"/>
            </a:br>
            <a:r>
              <a:rPr lang="en-US" dirty="0"/>
              <a:t>    </a:t>
            </a:r>
            <a:r>
              <a:rPr lang="en-US" b="1" dirty="0">
                <a:solidFill>
                  <a:srgbClr val="000080"/>
                </a:solidFill>
              </a:rPr>
              <a:t>function </a:t>
            </a:r>
            <a:r>
              <a:rPr lang="en-US" dirty="0"/>
              <a:t>() {</a:t>
            </a:r>
            <a:br>
              <a:rPr lang="en-US" dirty="0"/>
            </a:br>
            <a:r>
              <a:rPr lang="en-US" dirty="0"/>
              <a: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a:t>
            </a:r>
            <a:br>
              <a:rPr lang="en-US" dirty="0"/>
            </a:br>
            <a:r>
              <a:rPr lang="en-US" dirty="0"/>
              <a:t>    }</a:t>
            </a:r>
            <a:br>
              <a:rPr lang="en-US" dirty="0"/>
            </a:br>
            <a:r>
              <a:rPr lang="en-US" dirty="0"/>
              <a:t>);</a:t>
            </a:r>
            <a:br>
              <a:rPr lang="en-US" dirty="0"/>
            </a:br>
            <a:r>
              <a:rPr lang="en-US" dirty="0"/>
              <a:t/>
            </a:r>
            <a:br>
              <a:rPr lang="en-US" dirty="0"/>
            </a:br>
            <a:r>
              <a:rPr lang="en-US" dirty="0" err="1">
                <a:solidFill>
                  <a:srgbClr val="458383"/>
                </a:solidFill>
              </a:rPr>
              <a:t>subscription</a:t>
            </a:r>
            <a:r>
              <a:rPr lang="en-US" dirty="0" err="1"/>
              <a:t>.</a:t>
            </a:r>
            <a:r>
              <a:rPr lang="en-US" dirty="0" err="1">
                <a:solidFill>
                  <a:srgbClr val="7A7A43"/>
                </a:solidFill>
              </a:rPr>
              <a:t>dispose</a:t>
            </a:r>
            <a:r>
              <a:rPr lang="en-US" dirty="0"/>
              <a:t>();</a:t>
            </a:r>
            <a:br>
              <a:rPr lang="en-US" dirty="0"/>
            </a:br>
            <a:endParaRPr lang="en-US" dirty="0"/>
          </a:p>
        </p:txBody>
      </p:sp>
    </p:spTree>
    <p:extLst>
      <p:ext uri="{BB962C8B-B14F-4D97-AF65-F5344CB8AC3E}">
        <p14:creationId xmlns:p14="http://schemas.microsoft.com/office/powerpoint/2010/main" val="620627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observable?</a:t>
            </a:r>
            <a:endParaRPr lang="en-US" dirty="0"/>
          </a:p>
        </p:txBody>
      </p:sp>
      <p:sp>
        <p:nvSpPr>
          <p:cNvPr id="3" name="Rectangle 2"/>
          <p:cNvSpPr/>
          <p:nvPr/>
        </p:nvSpPr>
        <p:spPr>
          <a:xfrm>
            <a:off x="822960" y="1082378"/>
            <a:ext cx="7183120" cy="2308324"/>
          </a:xfrm>
          <a:prstGeom prst="rect">
            <a:avLst/>
          </a:prstGeom>
        </p:spPr>
        <p:txBody>
          <a:bodyPr wrap="square">
            <a:spAutoFit/>
          </a:bodyPr>
          <a:lstStyle/>
          <a:p>
            <a:r>
              <a:rPr lang="en-US" sz="2400" b="1" dirty="0"/>
              <a:t>Observable creation helpers in </a:t>
            </a:r>
            <a:r>
              <a:rPr lang="en-US" sz="2400" b="1" dirty="0" err="1"/>
              <a:t>RxJS</a:t>
            </a:r>
            <a:r>
              <a:rPr lang="en-US" sz="2400" b="1" dirty="0"/>
              <a:t> </a:t>
            </a:r>
            <a:endParaRPr lang="en-US" sz="2400" b="1" dirty="0" smtClean="0"/>
          </a:p>
          <a:p>
            <a:r>
              <a:rPr lang="en-US" sz="2400" dirty="0" smtClean="0"/>
              <a:t>• </a:t>
            </a:r>
            <a:r>
              <a:rPr lang="en-US" sz="2400" dirty="0" err="1"/>
              <a:t>Observable.of</a:t>
            </a:r>
            <a:r>
              <a:rPr lang="en-US" sz="2400" dirty="0"/>
              <a:t>(value, value2, value3, …) </a:t>
            </a:r>
            <a:endParaRPr lang="en-US" sz="2400" dirty="0" smtClean="0"/>
          </a:p>
          <a:p>
            <a:r>
              <a:rPr lang="en-US" sz="2400" dirty="0" smtClean="0"/>
              <a:t>• </a:t>
            </a:r>
            <a:r>
              <a:rPr lang="en-US" sz="2400" dirty="0" err="1"/>
              <a:t>Observable.from</a:t>
            </a:r>
            <a:r>
              <a:rPr lang="en-US" sz="2400" dirty="0"/>
              <a:t>(promise/</a:t>
            </a:r>
            <a:r>
              <a:rPr lang="en-US" sz="2400" dirty="0" err="1"/>
              <a:t>iterable</a:t>
            </a:r>
            <a:r>
              <a:rPr lang="en-US" sz="2400" dirty="0"/>
              <a:t>/observable) </a:t>
            </a:r>
            <a:endParaRPr lang="en-US" sz="2400" dirty="0" smtClean="0"/>
          </a:p>
          <a:p>
            <a:r>
              <a:rPr lang="en-US" sz="2400" dirty="0" smtClean="0"/>
              <a:t>• </a:t>
            </a:r>
            <a:r>
              <a:rPr lang="en-US" sz="2400" dirty="0" err="1"/>
              <a:t>Observable.fromEvent</a:t>
            </a:r>
            <a:r>
              <a:rPr lang="en-US" sz="2400" dirty="0"/>
              <a:t>(item, </a:t>
            </a:r>
            <a:r>
              <a:rPr lang="en-US" sz="2400" dirty="0" err="1"/>
              <a:t>eventName</a:t>
            </a:r>
            <a:r>
              <a:rPr lang="en-US" sz="2400" dirty="0"/>
              <a:t>) </a:t>
            </a:r>
            <a:endParaRPr lang="en-US" sz="2400" dirty="0" smtClean="0"/>
          </a:p>
          <a:p>
            <a:r>
              <a:rPr lang="en-US" sz="2400" dirty="0" smtClean="0"/>
              <a:t>• </a:t>
            </a:r>
            <a:r>
              <a:rPr lang="en-US" sz="2400" dirty="0" err="1"/>
              <a:t>Angular’s</a:t>
            </a:r>
            <a:r>
              <a:rPr lang="en-US" sz="2400" dirty="0"/>
              <a:t> HTTP and </a:t>
            </a:r>
            <a:r>
              <a:rPr lang="en-US" sz="2400" dirty="0" err="1"/>
              <a:t>Realtime</a:t>
            </a:r>
            <a:r>
              <a:rPr lang="en-US" sz="2400" dirty="0"/>
              <a:t> Data services </a:t>
            </a:r>
            <a:endParaRPr lang="en-US" sz="2400" dirty="0" smtClean="0"/>
          </a:p>
          <a:p>
            <a:r>
              <a:rPr lang="en-US" sz="2400" dirty="0" smtClean="0"/>
              <a:t>• </a:t>
            </a:r>
            <a:r>
              <a:rPr lang="en-US" sz="2400" dirty="0"/>
              <a:t>Many community-driven </a:t>
            </a:r>
            <a:r>
              <a:rPr lang="en-US" sz="2400" dirty="0" err="1"/>
              <a:t>RxJS</a:t>
            </a:r>
            <a:r>
              <a:rPr lang="en-US" sz="2400" dirty="0"/>
              <a:t> modules and libraries</a:t>
            </a:r>
          </a:p>
        </p:txBody>
      </p:sp>
    </p:spTree>
    <p:extLst>
      <p:ext uri="{BB962C8B-B14F-4D97-AF65-F5344CB8AC3E}">
        <p14:creationId xmlns:p14="http://schemas.microsoft.com/office/powerpoint/2010/main" val="2859719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 error handling</a:t>
            </a:r>
            <a:endParaRPr lang="en-US" dirty="0"/>
          </a:p>
        </p:txBody>
      </p:sp>
      <p:sp>
        <p:nvSpPr>
          <p:cNvPr id="3" name="Rectangle 2"/>
          <p:cNvSpPr/>
          <p:nvPr/>
        </p:nvSpPr>
        <p:spPr>
          <a:xfrm>
            <a:off x="1107440" y="1404819"/>
            <a:ext cx="4572000" cy="2585323"/>
          </a:xfrm>
          <a:prstGeom prst="rect">
            <a:avLst/>
          </a:prstGeom>
        </p:spPr>
        <p:txBody>
          <a:bodyPr>
            <a:spAutoFit/>
          </a:bodyPr>
          <a:lstStyle/>
          <a:p>
            <a:r>
              <a:rPr lang="en-US" dirty="0" err="1"/>
              <a:t>myObservable.catch</a:t>
            </a:r>
            <a:r>
              <a:rPr lang="en-US" dirty="0"/>
              <a:t>(error =&gt; {</a:t>
            </a:r>
            <a:br>
              <a:rPr lang="en-US" dirty="0"/>
            </a:br>
            <a:r>
              <a:rPr lang="en-US" dirty="0"/>
              <a:t>    </a:t>
            </a:r>
            <a:r>
              <a:rPr lang="en-US" b="1" dirty="0">
                <a:solidFill>
                  <a:srgbClr val="000080"/>
                </a:solidFill>
              </a:rPr>
              <a:t>if </a:t>
            </a:r>
            <a:r>
              <a:rPr lang="en-US" dirty="0"/>
              <a:t>(error </a:t>
            </a:r>
            <a:r>
              <a:rPr lang="en-US" b="1" dirty="0" err="1">
                <a:solidFill>
                  <a:srgbClr val="000080"/>
                </a:solidFill>
              </a:rPr>
              <a:t>instanceof</a:t>
            </a:r>
            <a:r>
              <a:rPr lang="en-US" b="1" dirty="0">
                <a:solidFill>
                  <a:srgbClr val="000080"/>
                </a:solidFill>
              </a:rPr>
              <a:t> </a:t>
            </a:r>
            <a:r>
              <a:rPr lang="en-US" dirty="0" err="1"/>
              <a:t>OkayError</a:t>
            </a:r>
            <a:r>
              <a:rPr lang="en-US" dirty="0"/>
              <a:t>) {</a:t>
            </a:r>
            <a:br>
              <a:rPr lang="en-US" dirty="0"/>
            </a:br>
            <a:r>
              <a:rPr lang="en-US" dirty="0"/>
              <a:t>        </a:t>
            </a:r>
            <a:r>
              <a:rPr lang="en-US" b="1" dirty="0">
                <a:solidFill>
                  <a:srgbClr val="000080"/>
                </a:solidFill>
              </a:rPr>
              <a:t>return </a:t>
            </a:r>
            <a:r>
              <a:rPr lang="en-US" dirty="0" err="1"/>
              <a:t>Observable.of</a:t>
            </a:r>
            <a:r>
              <a:rPr lang="en-US" dirty="0"/>
              <a:t>(</a:t>
            </a:r>
            <a:r>
              <a:rPr lang="en-US" b="1" dirty="0">
                <a:solidFill>
                  <a:srgbClr val="008000"/>
                </a:solidFill>
              </a:rPr>
              <a:t>"okay"</a:t>
            </a:r>
            <a:r>
              <a:rPr lang="en-US" dirty="0"/>
              <a:t>);</a:t>
            </a:r>
            <a:br>
              <a:rPr lang="en-US" dirty="0"/>
            </a:br>
            <a:r>
              <a:rPr lang="en-US" dirty="0"/>
              <a:t>    } </a:t>
            </a:r>
            <a:r>
              <a:rPr lang="en-US" b="1" dirty="0">
                <a:solidFill>
                  <a:srgbClr val="000080"/>
                </a:solidFill>
              </a:rPr>
              <a:t>else </a:t>
            </a:r>
            <a:r>
              <a:rPr lang="en-US" dirty="0"/>
              <a:t>{</a:t>
            </a:r>
            <a:br>
              <a:rPr lang="en-US" dirty="0"/>
            </a:br>
            <a:r>
              <a:rPr lang="en-US" dirty="0"/>
              <a:t>        </a:t>
            </a:r>
            <a:r>
              <a:rPr lang="en-US" b="1" dirty="0">
                <a:solidFill>
                  <a:srgbClr val="000080"/>
                </a:solidFill>
              </a:rPr>
              <a:t>throw </a:t>
            </a:r>
            <a:r>
              <a:rPr lang="en-US" dirty="0"/>
              <a:t>error;</a:t>
            </a:r>
            <a:br>
              <a:rPr lang="en-US" dirty="0"/>
            </a:br>
            <a:r>
              <a:rPr lang="en-US" dirty="0"/>
              <a:t>    }</a:t>
            </a:r>
            <a:br>
              <a:rPr lang="en-US" dirty="0"/>
            </a:br>
            <a:r>
              <a:rPr lang="en-US" dirty="0"/>
              <a:t>});</a:t>
            </a:r>
            <a:br>
              <a:rPr lang="en-US" dirty="0"/>
            </a:br>
            <a:r>
              <a:rPr lang="en-US" dirty="0"/>
              <a:t/>
            </a:r>
            <a:br>
              <a:rPr lang="en-US" dirty="0"/>
            </a:br>
            <a:endParaRPr lang="en-US" dirty="0"/>
          </a:p>
        </p:txBody>
      </p:sp>
    </p:spTree>
    <p:extLst>
      <p:ext uri="{BB962C8B-B14F-4D97-AF65-F5344CB8AC3E}">
        <p14:creationId xmlns:p14="http://schemas.microsoft.com/office/powerpoint/2010/main" val="88151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Component with promises</a:t>
            </a:r>
            <a:endParaRPr lang="ru-RU" dirty="0"/>
          </a:p>
        </p:txBody>
      </p:sp>
      <p:sp>
        <p:nvSpPr>
          <p:cNvPr id="5" name="Rectangle 4"/>
          <p:cNvSpPr/>
          <p:nvPr/>
        </p:nvSpPr>
        <p:spPr>
          <a:xfrm>
            <a:off x="286918" y="1182851"/>
            <a:ext cx="9275561" cy="5078314"/>
          </a:xfrm>
          <a:prstGeom prst="rect">
            <a:avLst/>
          </a:prstGeom>
        </p:spPr>
        <p:txBody>
          <a:bodyPr wrap="square">
            <a:spAutoFit/>
          </a:bodyPr>
          <a:lstStyle/>
          <a:p>
            <a:r>
              <a:rPr lang="en-US" dirty="0"/>
              <a:t>@Component({</a:t>
            </a:r>
            <a:br>
              <a:rPr lang="en-US" dirty="0"/>
            </a:br>
            <a:r>
              <a:rPr lang="en-US" dirty="0"/>
              <a:t>    </a:t>
            </a:r>
            <a:r>
              <a:rPr lang="en-US" b="1" dirty="0" err="1">
                <a:solidFill>
                  <a:srgbClr val="660E7A"/>
                </a:solidFill>
              </a:rPr>
              <a:t>templateUrl</a:t>
            </a:r>
            <a:r>
              <a:rPr lang="en-US" dirty="0"/>
              <a:t>: </a:t>
            </a:r>
            <a:r>
              <a:rPr lang="en-US" b="1" dirty="0">
                <a:solidFill>
                  <a:srgbClr val="008000"/>
                </a:solidFill>
              </a:rPr>
              <a:t>'../html/</a:t>
            </a:r>
            <a:r>
              <a:rPr lang="en-US" b="1" dirty="0" err="1">
                <a:solidFill>
                  <a:srgbClr val="008000"/>
                </a:solidFill>
              </a:rPr>
              <a:t>films.html</a:t>
            </a:r>
            <a:r>
              <a:rPr lang="en-US" b="1" dirty="0">
                <a:solidFill>
                  <a:srgbClr val="008000"/>
                </a:solidFill>
              </a:rPr>
              <a:t>'</a:t>
            </a:r>
            <a:br>
              <a:rPr lang="en-US" b="1" dirty="0">
                <a:solidFill>
                  <a:srgbClr val="008000"/>
                </a:solidFill>
              </a:rPr>
            </a:br>
            <a:r>
              <a:rPr lang="en-US" dirty="0"/>
              <a:t>})</a:t>
            </a:r>
            <a:br>
              <a:rPr lang="en-US" dirty="0"/>
            </a:br>
            <a:r>
              <a:rPr lang="en-US" b="1" dirty="0">
                <a:solidFill>
                  <a:srgbClr val="000080"/>
                </a:solidFill>
              </a:rPr>
              <a:t>export class </a:t>
            </a:r>
            <a:r>
              <a:rPr lang="en-US" dirty="0" err="1"/>
              <a:t>FilmsComponent</a:t>
            </a:r>
            <a:r>
              <a:rPr lang="en-US" dirty="0"/>
              <a:t>  {</a:t>
            </a:r>
            <a:br>
              <a:rPr lang="en-US" dirty="0"/>
            </a:br>
            <a:r>
              <a:rPr lang="en-US" dirty="0" smtClean="0"/>
              <a:t>    </a:t>
            </a:r>
            <a:r>
              <a:rPr lang="en-US" b="1" dirty="0">
                <a:solidFill>
                  <a:srgbClr val="660E7A"/>
                </a:solidFill>
              </a:rPr>
              <a:t>title</a:t>
            </a:r>
            <a:r>
              <a:rPr lang="en-US" dirty="0"/>
              <a:t>: </a:t>
            </a:r>
            <a:r>
              <a:rPr lang="en-US" b="1" dirty="0">
                <a:solidFill>
                  <a:srgbClr val="000080"/>
                </a:solidFill>
              </a:rPr>
              <a:t>string </a:t>
            </a:r>
            <a:r>
              <a:rPr lang="en-US" dirty="0"/>
              <a:t>= </a:t>
            </a:r>
            <a:r>
              <a:rPr lang="en-US" b="1" dirty="0">
                <a:solidFill>
                  <a:srgbClr val="008000"/>
                </a:solidFill>
              </a:rPr>
              <a:t>'Films'</a:t>
            </a:r>
            <a:r>
              <a:rPr lang="en-US" dirty="0"/>
              <a:t>;</a:t>
            </a:r>
            <a:br>
              <a:rPr lang="en-US" dirty="0"/>
            </a:br>
            <a:r>
              <a:rPr lang="en-US" dirty="0"/>
              <a:t>    </a:t>
            </a:r>
            <a:r>
              <a:rPr lang="en-US" b="1" dirty="0" err="1">
                <a:solidFill>
                  <a:srgbClr val="660E7A"/>
                </a:solidFill>
              </a:rPr>
              <a:t>filmsPromiseArray</a:t>
            </a:r>
            <a:r>
              <a:rPr lang="en-US" dirty="0"/>
              <a:t>: </a:t>
            </a:r>
            <a:r>
              <a:rPr lang="en-US" dirty="0" err="1"/>
              <a:t>FilmModel</a:t>
            </a:r>
            <a:r>
              <a:rPr lang="en-US" dirty="0"/>
              <a:t>[] = </a:t>
            </a:r>
            <a:r>
              <a:rPr lang="en-US" b="1" dirty="0">
                <a:solidFill>
                  <a:srgbClr val="000080"/>
                </a:solidFill>
              </a:rPr>
              <a:t>new </a:t>
            </a:r>
            <a:r>
              <a:rPr lang="en-US" b="1" i="1" dirty="0">
                <a:solidFill>
                  <a:srgbClr val="660E7A"/>
                </a:solidFill>
              </a:rPr>
              <a:t>Array</a:t>
            </a:r>
            <a:r>
              <a:rPr lang="en-US" dirty="0"/>
              <a:t>();</a:t>
            </a:r>
            <a:br>
              <a:rPr lang="en-US" dirty="0"/>
            </a:br>
            <a:r>
              <a:rPr lang="en-US" dirty="0"/>
              <a:t>    </a:t>
            </a:r>
            <a:r>
              <a:rPr lang="en-US" b="1" dirty="0" err="1">
                <a:solidFill>
                  <a:srgbClr val="660E7A"/>
                </a:solidFill>
              </a:rPr>
              <a:t>errorMessage</a:t>
            </a:r>
            <a:r>
              <a:rPr lang="en-US" dirty="0"/>
              <a:t>: </a:t>
            </a:r>
            <a:r>
              <a:rPr lang="en-US" b="1" dirty="0">
                <a:solidFill>
                  <a:srgbClr val="000080"/>
                </a:solidFill>
              </a:rPr>
              <a:t>string</a:t>
            </a:r>
            <a:r>
              <a:rPr lang="en-US" dirty="0"/>
              <a:t>;</a:t>
            </a:r>
            <a:br>
              <a:rPr lang="en-US" dirty="0"/>
            </a:br>
            <a:r>
              <a:rPr lang="en-US" dirty="0" smtClean="0"/>
              <a:t>    </a:t>
            </a:r>
            <a:r>
              <a:rPr lang="en-US" b="1" dirty="0">
                <a:solidFill>
                  <a:srgbClr val="000080"/>
                </a:solidFill>
              </a:rPr>
              <a:t>constructor</a:t>
            </a:r>
            <a:r>
              <a:rPr lang="en-US" dirty="0" smtClean="0"/>
              <a:t>( </a:t>
            </a:r>
            <a:r>
              <a:rPr lang="en-US" b="1" dirty="0" smtClean="0">
                <a:solidFill>
                  <a:srgbClr val="000080"/>
                </a:solidFill>
              </a:rPr>
              <a:t>private </a:t>
            </a:r>
            <a:r>
              <a:rPr lang="en-US" dirty="0"/>
              <a:t>_http: Http) { }</a:t>
            </a:r>
            <a:br>
              <a:rPr lang="en-US" dirty="0"/>
            </a:br>
            <a:r>
              <a:rPr lang="en-US" dirty="0"/>
              <a:t/>
            </a:r>
            <a:br>
              <a:rPr lang="en-US" dirty="0"/>
            </a:br>
            <a:r>
              <a:rPr lang="en-US" dirty="0"/>
              <a:t>    </a:t>
            </a:r>
            <a:r>
              <a:rPr lang="en-US" dirty="0" err="1">
                <a:solidFill>
                  <a:srgbClr val="7A7A43"/>
                </a:solidFill>
              </a:rPr>
              <a:t>ngOnInit</a:t>
            </a:r>
            <a:r>
              <a:rPr lang="en-US" dirty="0"/>
              <a:t>() {</a:t>
            </a:r>
            <a:br>
              <a:rPr lang="en-US" dirty="0"/>
            </a:br>
            <a:r>
              <a:rPr lang="en-US" dirty="0"/>
              <a:t>        </a:t>
            </a:r>
            <a:r>
              <a:rPr lang="en-US" b="1" dirty="0" err="1">
                <a:solidFill>
                  <a:srgbClr val="000080"/>
                </a:solidFill>
              </a:rPr>
              <a:t>this</a:t>
            </a:r>
            <a:r>
              <a:rPr lang="en-US" dirty="0" err="1"/>
              <a:t>.</a:t>
            </a:r>
            <a:r>
              <a:rPr lang="en-US" dirty="0" err="1">
                <a:solidFill>
                  <a:srgbClr val="7A7A43"/>
                </a:solidFill>
              </a:rPr>
              <a:t>getFilmsPromise</a:t>
            </a:r>
            <a:r>
              <a:rPr lang="en-US" dirty="0"/>
              <a:t>().</a:t>
            </a:r>
            <a:r>
              <a:rPr lang="en-US" dirty="0">
                <a:solidFill>
                  <a:srgbClr val="7A7A43"/>
                </a:solidFill>
              </a:rPr>
              <a:t>then</a:t>
            </a:r>
            <a:r>
              <a:rPr lang="en-US" dirty="0"/>
              <a:t>(items =&gt; </a:t>
            </a:r>
            <a:r>
              <a:rPr lang="en-US" b="1" dirty="0" err="1">
                <a:solidFill>
                  <a:srgbClr val="000080"/>
                </a:solidFill>
              </a:rPr>
              <a:t>this</a:t>
            </a:r>
            <a:r>
              <a:rPr lang="en-US" dirty="0" err="1"/>
              <a:t>.</a:t>
            </a:r>
            <a:r>
              <a:rPr lang="en-US" b="1" dirty="0" err="1">
                <a:solidFill>
                  <a:srgbClr val="660E7A"/>
                </a:solidFill>
              </a:rPr>
              <a:t>filmsPromiseArray</a:t>
            </a:r>
            <a:r>
              <a:rPr lang="en-US" b="1" dirty="0">
                <a:solidFill>
                  <a:srgbClr val="660E7A"/>
                </a:solidFill>
              </a:rPr>
              <a:t> </a:t>
            </a:r>
            <a:r>
              <a:rPr lang="en-US" dirty="0"/>
              <a:t>= items);</a:t>
            </a:r>
            <a:br>
              <a:rPr lang="en-US" dirty="0"/>
            </a:br>
            <a:r>
              <a:rPr lang="en-US" dirty="0"/>
              <a:t>    </a:t>
            </a:r>
            <a:r>
              <a:rPr lang="en-US" dirty="0" smtClean="0"/>
              <a:t>}</a:t>
            </a:r>
            <a:r>
              <a:rPr lang="en-US" dirty="0"/>
              <a:t/>
            </a:r>
            <a:br>
              <a:rPr lang="en-US" dirty="0"/>
            </a:br>
            <a:r>
              <a:rPr lang="en-US" dirty="0"/>
              <a:t>    </a:t>
            </a:r>
            <a:r>
              <a:rPr lang="en-US" dirty="0" err="1">
                <a:solidFill>
                  <a:srgbClr val="7A7A43"/>
                </a:solidFill>
              </a:rPr>
              <a:t>getFilmsPromise</a:t>
            </a:r>
            <a:r>
              <a:rPr lang="en-US" dirty="0"/>
              <a:t>(): Promise&lt;</a:t>
            </a:r>
            <a:r>
              <a:rPr lang="en-US" dirty="0" err="1"/>
              <a:t>FilmModel</a:t>
            </a:r>
            <a:r>
              <a:rPr lang="en-US" dirty="0"/>
              <a:t>[]&gt; {</a:t>
            </a:r>
            <a:br>
              <a:rPr lang="en-US" dirty="0"/>
            </a:br>
            <a:r>
              <a:rPr lang="en-US" dirty="0"/>
              <a:t>        </a:t>
            </a:r>
            <a:r>
              <a:rPr lang="en-US" b="1" dirty="0">
                <a:solidFill>
                  <a:srgbClr val="000080"/>
                </a:solidFill>
              </a:rPr>
              <a:t>return this</a:t>
            </a:r>
            <a:r>
              <a:rPr lang="en-US" dirty="0"/>
              <a:t>._</a:t>
            </a:r>
            <a:r>
              <a:rPr lang="en-US" dirty="0" err="1"/>
              <a:t>http.</a:t>
            </a:r>
            <a:r>
              <a:rPr lang="en-US" dirty="0" err="1">
                <a:solidFill>
                  <a:srgbClr val="7A7A43"/>
                </a:solidFill>
              </a:rPr>
              <a:t>get</a:t>
            </a:r>
            <a:r>
              <a:rPr lang="en-US" dirty="0"/>
              <a:t>(</a:t>
            </a:r>
            <a:r>
              <a:rPr lang="en-US" b="1" dirty="0">
                <a:solidFill>
                  <a:srgbClr val="008000"/>
                </a:solidFill>
              </a:rPr>
              <a:t>'http://</a:t>
            </a:r>
            <a:r>
              <a:rPr lang="en-US" b="1" dirty="0" err="1">
                <a:solidFill>
                  <a:srgbClr val="008000"/>
                </a:solidFill>
              </a:rPr>
              <a:t>swapi.co</a:t>
            </a:r>
            <a:r>
              <a:rPr lang="en-US" b="1" dirty="0">
                <a:solidFill>
                  <a:srgbClr val="008000"/>
                </a:solidFill>
              </a:rPr>
              <a:t>/</a:t>
            </a:r>
            <a:r>
              <a:rPr lang="en-US" b="1" dirty="0" err="1">
                <a:solidFill>
                  <a:srgbClr val="008000"/>
                </a:solidFill>
              </a:rPr>
              <a:t>api</a:t>
            </a:r>
            <a:r>
              <a:rPr lang="en-US" b="1" dirty="0">
                <a:solidFill>
                  <a:srgbClr val="008000"/>
                </a:solidFill>
              </a:rPr>
              <a:t>/films'</a:t>
            </a:r>
            <a:r>
              <a:rPr lang="en-US" dirty="0"/>
              <a:t>)</a:t>
            </a:r>
            <a:br>
              <a:rPr lang="en-US" dirty="0"/>
            </a:br>
            <a:r>
              <a:rPr lang="en-US" dirty="0"/>
              <a:t>            .</a:t>
            </a:r>
            <a:r>
              <a:rPr lang="en-US" b="1" dirty="0" err="1">
                <a:solidFill>
                  <a:srgbClr val="660E7A"/>
                </a:solidFill>
              </a:rPr>
              <a:t>toPromise</a:t>
            </a:r>
            <a:r>
              <a:rPr lang="en-US" dirty="0"/>
              <a:t>()</a:t>
            </a:r>
            <a:br>
              <a:rPr lang="en-US" dirty="0"/>
            </a:br>
            <a:r>
              <a:rPr lang="en-US" dirty="0"/>
              <a:t>            .</a:t>
            </a:r>
            <a:r>
              <a:rPr lang="en-US" dirty="0">
                <a:solidFill>
                  <a:srgbClr val="7A7A43"/>
                </a:solidFill>
              </a:rPr>
              <a:t>then</a:t>
            </a:r>
            <a:r>
              <a:rPr lang="en-US" dirty="0"/>
              <a:t>((response) =&gt; </a:t>
            </a:r>
            <a:r>
              <a:rPr lang="en-US" dirty="0" err="1"/>
              <a:t>response.</a:t>
            </a:r>
            <a:r>
              <a:rPr lang="en-US" dirty="0" err="1">
                <a:solidFill>
                  <a:srgbClr val="7A7A43"/>
                </a:solidFill>
              </a:rPr>
              <a:t>json</a:t>
            </a:r>
            <a:r>
              <a:rPr lang="en-US" dirty="0"/>
              <a:t>().</a:t>
            </a:r>
            <a:r>
              <a:rPr lang="en-US" dirty="0">
                <a:solidFill>
                  <a:srgbClr val="7A7A43"/>
                </a:solidFill>
              </a:rPr>
              <a:t>results</a:t>
            </a:r>
            <a:r>
              <a:rPr lang="en-US" dirty="0"/>
              <a:t>);</a:t>
            </a:r>
            <a:br>
              <a:rPr lang="en-US" dirty="0"/>
            </a:br>
            <a:r>
              <a:rPr lang="en-US" dirty="0"/>
              <a:t>    }</a:t>
            </a:r>
            <a:br>
              <a:rPr lang="en-US" dirty="0"/>
            </a:br>
            <a:r>
              <a:rPr lang="en-US" dirty="0"/>
              <a:t>}</a:t>
            </a:r>
          </a:p>
        </p:txBody>
      </p:sp>
    </p:spTree>
    <p:extLst>
      <p:ext uri="{BB962C8B-B14F-4D97-AF65-F5344CB8AC3E}">
        <p14:creationId xmlns:p14="http://schemas.microsoft.com/office/powerpoint/2010/main" val="3259572714"/>
      </p:ext>
    </p:extLst>
  </p:cSld>
  <p:clrMapOvr>
    <a:masterClrMapping/>
  </p:clrMapOvr>
</p:sld>
</file>

<file path=ppt/theme/theme1.xml><?xml version="1.0" encoding="utf-8"?>
<a:theme xmlns:a="http://schemas.openxmlformats.org/drawingml/2006/main" name="Luxoft modern 2015">
  <a:themeElements>
    <a:clrScheme name="Lux 2015 Colors">
      <a:dk1>
        <a:srgbClr val="000000"/>
      </a:dk1>
      <a:lt1>
        <a:srgbClr val="FFFFFF"/>
      </a:lt1>
      <a:dk2>
        <a:srgbClr val="1B2130"/>
      </a:dk2>
      <a:lt2>
        <a:srgbClr val="E7E6E6"/>
      </a:lt2>
      <a:accent1>
        <a:srgbClr val="445469"/>
      </a:accent1>
      <a:accent2>
        <a:srgbClr val="7D994C"/>
      </a:accent2>
      <a:accent3>
        <a:srgbClr val="3171AC"/>
      </a:accent3>
      <a:accent4>
        <a:srgbClr val="BD392F"/>
      </a:accent4>
      <a:accent5>
        <a:srgbClr val="F29B26"/>
      </a:accent5>
      <a:accent6>
        <a:srgbClr val="1EA185"/>
      </a:accent6>
      <a:hlink>
        <a:srgbClr val="D26D12"/>
      </a:hlink>
      <a:folHlink>
        <a:srgbClr val="D26D1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Luxoft 2016 LTC Structured template" id="{40042C15-B4F2-D94F-94B4-1CD95A98B1FC}" vid="{C7E96C23-103A-5047-802D-7605F3EFAE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Luxoft 2016 LTC Structured template.potx</Template>
  <TotalTime>2547</TotalTime>
  <Words>505</Words>
  <Application>Microsoft Macintosh PowerPoint</Application>
  <PresentationFormat>On-screen Show (4:3)</PresentationFormat>
  <Paragraphs>91</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Luxoft modern 2015</vt:lpstr>
      <vt:lpstr>Angular 2  observables in angular 2: introduction</vt:lpstr>
      <vt:lpstr>Observable pattern</vt:lpstr>
      <vt:lpstr>rxjs</vt:lpstr>
      <vt:lpstr>PowerPoint Presentation</vt:lpstr>
      <vt:lpstr>Data producers</vt:lpstr>
      <vt:lpstr>Create and subscribe observable </vt:lpstr>
      <vt:lpstr>How to get observable?</vt:lpstr>
      <vt:lpstr>Observable error handling</vt:lpstr>
      <vt:lpstr>Component with promises</vt:lpstr>
      <vt:lpstr>Component with observable</vt:lpstr>
      <vt:lpstr>Hot and cold observables</vt:lpstr>
      <vt:lpstr>Share operator</vt:lpstr>
      <vt:lpstr>Filter operator</vt:lpstr>
      <vt:lpstr>Map operator</vt:lpstr>
      <vt:lpstr>Take operator</vt:lpstr>
      <vt:lpstr>Switch operator</vt:lpstr>
      <vt:lpstr>Debounce operator</vt:lpstr>
      <vt:lpstr>Processing input box changes with rxjs</vt:lpstr>
      <vt:lpstr>How angular 2 use observables?</vt:lpstr>
      <vt:lpstr>PowerPoint Presentation</vt:lpstr>
    </vt:vector>
  </TitlesOfParts>
  <Company>vladson@ya.ru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2  pipes</dc:title>
  <dc:creator>Vladimir Sonkin</dc:creator>
  <cp:lastModifiedBy>Vladimir Sonkin</cp:lastModifiedBy>
  <cp:revision>30</cp:revision>
  <dcterms:created xsi:type="dcterms:W3CDTF">2016-12-06T21:20:07Z</dcterms:created>
  <dcterms:modified xsi:type="dcterms:W3CDTF">2017-01-11T17:25:21Z</dcterms:modified>
</cp:coreProperties>
</file>